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8"/>
  </p:notesMasterIdLst>
  <p:sldIdLst>
    <p:sldId id="342" r:id="rId4"/>
    <p:sldId id="453" r:id="rId5"/>
    <p:sldId id="356" r:id="rId6"/>
    <p:sldId id="358" r:id="rId7"/>
    <p:sldId id="456" r:id="rId9"/>
    <p:sldId id="462" r:id="rId10"/>
    <p:sldId id="349" r:id="rId11"/>
    <p:sldId id="348" r:id="rId12"/>
    <p:sldId id="418" r:id="rId13"/>
    <p:sldId id="392" r:id="rId14"/>
    <p:sldId id="393" r:id="rId15"/>
    <p:sldId id="394" r:id="rId16"/>
    <p:sldId id="396" r:id="rId17"/>
    <p:sldId id="395" r:id="rId18"/>
    <p:sldId id="397" r:id="rId19"/>
    <p:sldId id="398" r:id="rId20"/>
    <p:sldId id="369" r:id="rId21"/>
    <p:sldId id="370" r:id="rId22"/>
    <p:sldId id="486" r:id="rId23"/>
    <p:sldId id="487" r:id="rId24"/>
    <p:sldId id="488" r:id="rId25"/>
    <p:sldId id="411" r:id="rId26"/>
    <p:sldId id="373" r:id="rId27"/>
    <p:sldId id="374" r:id="rId28"/>
    <p:sldId id="412" r:id="rId29"/>
    <p:sldId id="458" r:id="rId30"/>
    <p:sldId id="489" r:id="rId31"/>
    <p:sldId id="460" r:id="rId32"/>
    <p:sldId id="491" r:id="rId33"/>
    <p:sldId id="490" r:id="rId34"/>
    <p:sldId id="280" r:id="rId35"/>
    <p:sldId id="463" r:id="rId36"/>
  </p:sldIdLst>
  <p:sldSz cx="12192000" cy="6858000"/>
  <p:notesSz cx="6858000" cy="9144000"/>
  <p:custDataLst>
    <p:tags r:id="rId40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203864"/>
    <a:srgbClr val="1B2733"/>
    <a:srgbClr val="1A2633"/>
    <a:srgbClr val="C0D0EE"/>
    <a:srgbClr val="22437E"/>
    <a:srgbClr val="232C3A"/>
    <a:srgbClr val="9DABBF"/>
    <a:srgbClr val="7D9FD5"/>
    <a:srgbClr val="9D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53" autoAdjust="0"/>
    <p:restoredTop sz="94435" autoAdjust="0"/>
  </p:normalViewPr>
  <p:slideViewPr>
    <p:cSldViewPr snapToGrid="0" showGuides="1">
      <p:cViewPr varScale="1">
        <p:scale>
          <a:sx n="114" d="100"/>
          <a:sy n="114" d="100"/>
        </p:scale>
        <p:origin x="-228" y="-108"/>
      </p:cViewPr>
      <p:guideLst>
        <p:guide orient="horz" pos="2178"/>
        <p:guide pos="3840"/>
      </p:guideLst>
    </p:cSldViewPr>
  </p:slideViewPr>
  <p:outlineViewPr>
    <p:cViewPr>
      <p:scale>
        <a:sx n="33" d="100"/>
        <a:sy n="33" d="100"/>
      </p:scale>
      <p:origin x="64" y="42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5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F731C-7BF2-4AAC-A570-2DEE99A77B47}" type="datetimeFigureOut">
              <a:rPr lang="fr-FR" smtClean="0"/>
            </a:fld>
            <a:endParaRPr lang="fr-FR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E1E86-AEDC-438F-97BB-2F9E2800E708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fr-FR"/>
              <a:t>单击此处编辑母版副标题样式</a:t>
            </a:r>
            <a:endParaRPr lang="fr-FR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TIT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élogramme 8"/>
          <p:cNvSpPr/>
          <p:nvPr userDrawn="1"/>
        </p:nvSpPr>
        <p:spPr>
          <a:xfrm>
            <a:off x="3632609" y="1768078"/>
            <a:ext cx="1537460" cy="3178969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65"/>
          </a:p>
        </p:txBody>
      </p:sp>
      <p:sp>
        <p:nvSpPr>
          <p:cNvPr id="11" name="Parallélogramme 10"/>
          <p:cNvSpPr/>
          <p:nvPr userDrawn="1"/>
        </p:nvSpPr>
        <p:spPr>
          <a:xfrm>
            <a:off x="4917856" y="1482613"/>
            <a:ext cx="1899572" cy="3927699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65"/>
          </a:p>
        </p:txBody>
      </p:sp>
      <p:sp>
        <p:nvSpPr>
          <p:cNvPr id="12" name="Parallélogramme 11"/>
          <p:cNvSpPr/>
          <p:nvPr userDrawn="1"/>
        </p:nvSpPr>
        <p:spPr>
          <a:xfrm>
            <a:off x="6539964" y="1768078"/>
            <a:ext cx="1537460" cy="3178969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65"/>
          </a:p>
        </p:txBody>
      </p:sp>
      <p:sp>
        <p:nvSpPr>
          <p:cNvPr id="4" name="object 6"/>
          <p:cNvSpPr/>
          <p:nvPr userDrawn="1"/>
        </p:nvSpPr>
        <p:spPr>
          <a:xfrm>
            <a:off x="5457839" y="1093987"/>
            <a:ext cx="1276322" cy="133945"/>
          </a:xfrm>
          <a:custGeom>
            <a:avLst/>
            <a:gdLst/>
            <a:ahLst/>
            <a:cxnLst/>
            <a:rect l="l" t="t" r="r" b="b"/>
            <a:pathLst>
              <a:path w="1816100" h="190500">
                <a:moveTo>
                  <a:pt x="1816100" y="0"/>
                </a:moveTo>
                <a:lnTo>
                  <a:pt x="0" y="0"/>
                </a:lnTo>
                <a:lnTo>
                  <a:pt x="0" y="190500"/>
                </a:lnTo>
                <a:lnTo>
                  <a:pt x="1816100" y="190500"/>
                </a:lnTo>
                <a:lnTo>
                  <a:pt x="18161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265">
              <a:solidFill>
                <a:schemeClr val="accent2"/>
              </a:solidFill>
            </a:endParaRPr>
          </a:p>
        </p:txBody>
      </p:sp>
      <p:sp>
        <p:nvSpPr>
          <p:cNvPr id="5" name="object 6"/>
          <p:cNvSpPr/>
          <p:nvPr userDrawn="1"/>
        </p:nvSpPr>
        <p:spPr>
          <a:xfrm>
            <a:off x="5457839" y="5732860"/>
            <a:ext cx="1276322" cy="133945"/>
          </a:xfrm>
          <a:custGeom>
            <a:avLst/>
            <a:gdLst/>
            <a:ahLst/>
            <a:cxnLst/>
            <a:rect l="l" t="t" r="r" b="b"/>
            <a:pathLst>
              <a:path w="1816100" h="190500">
                <a:moveTo>
                  <a:pt x="1816100" y="0"/>
                </a:moveTo>
                <a:lnTo>
                  <a:pt x="0" y="0"/>
                </a:lnTo>
                <a:lnTo>
                  <a:pt x="0" y="190500"/>
                </a:lnTo>
                <a:lnTo>
                  <a:pt x="1816100" y="190500"/>
                </a:lnTo>
                <a:lnTo>
                  <a:pt x="18161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526595" y="1390296"/>
            <a:ext cx="11085259" cy="2413751"/>
          </a:xfrm>
        </p:spPr>
        <p:txBody>
          <a:bodyPr anchor="b">
            <a:normAutofit/>
          </a:bodyPr>
          <a:lstStyle>
            <a:lvl1pPr algn="ctr">
              <a:defRPr sz="6745" cap="all" baseline="0">
                <a:solidFill>
                  <a:schemeClr val="bg2"/>
                </a:solidFill>
                <a:latin typeface="Impact" panose="020B080603090205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526595" y="3857625"/>
            <a:ext cx="11085259" cy="1774621"/>
          </a:xfrm>
        </p:spPr>
        <p:txBody>
          <a:bodyPr anchor="t">
            <a:normAutofit/>
          </a:bodyPr>
          <a:lstStyle>
            <a:lvl1pPr algn="ctr">
              <a:defRPr sz="2530" b="1" cap="all" spc="70" baseline="0">
                <a:solidFill>
                  <a:schemeClr val="bg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object 21"/>
          <p:cNvSpPr txBox="1"/>
          <p:nvPr userDrawn="1"/>
        </p:nvSpPr>
        <p:spPr>
          <a:xfrm>
            <a:off x="258835" y="5967417"/>
            <a:ext cx="11674331" cy="260975"/>
          </a:xfrm>
          <a:prstGeom prst="rect">
            <a:avLst/>
          </a:prstGeom>
        </p:spPr>
        <p:txBody>
          <a:bodyPr vert="horz" wrap="square" lIns="0" tIns="1339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10"/>
              </a:spcBef>
            </a:pPr>
            <a:r>
              <a:rPr lang="fr-FR" sz="1685" spc="-28" dirty="0" err="1" smtClean="0">
                <a:solidFill>
                  <a:schemeClr val="bg2"/>
                </a:solidFill>
                <a:latin typeface="Arial Narrow" panose="020B0606020202030204" pitchFamily="34" charset="0"/>
                <a:cs typeface="Avenir LT Std 65 Medium"/>
              </a:rPr>
              <a:t>never</a:t>
            </a:r>
            <a:r>
              <a:rPr lang="fr-FR" sz="1685" spc="-28" dirty="0" smtClean="0">
                <a:solidFill>
                  <a:schemeClr val="bg2"/>
                </a:solidFill>
                <a:latin typeface="Arial Narrow" panose="020B0606020202030204" pitchFamily="34" charset="0"/>
                <a:cs typeface="Avenir LT Std 65 Medium"/>
              </a:rPr>
              <a:t> stop </a:t>
            </a:r>
            <a:r>
              <a:rPr lang="fr-FR" sz="1685" spc="-28" dirty="0" err="1" smtClean="0">
                <a:solidFill>
                  <a:schemeClr val="bg2"/>
                </a:solidFill>
                <a:latin typeface="Arial Narrow" panose="020B0606020202030204" pitchFamily="34" charset="0"/>
                <a:cs typeface="Avenir LT Std 65 Medium"/>
              </a:rPr>
              <a:t>daring</a:t>
            </a:r>
            <a:endParaRPr sz="1685" dirty="0">
              <a:solidFill>
                <a:schemeClr val="bg2"/>
              </a:solidFill>
              <a:latin typeface="Arial Narrow" panose="020B0606020202030204" pitchFamily="34" charset="0"/>
              <a:cs typeface="Avenir LT Std 35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75470" y="1765960"/>
            <a:ext cx="11285159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/>
              <a:t>Modifiez le premier niveau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474461" y="412026"/>
            <a:ext cx="11286176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chemeClr val="bg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84291" y="976817"/>
            <a:ext cx="11276263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/>
              <a:t>Modifiez le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3392" y="356659"/>
            <a:ext cx="960107" cy="9601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TEXTE">
    <p:bg>
      <p:bgPr>
        <a:solidFill>
          <a:srgbClr val="F7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 hasCustomPrompt="1"/>
          </p:nvPr>
        </p:nvSpPr>
        <p:spPr>
          <a:xfrm>
            <a:off x="526595" y="1141361"/>
            <a:ext cx="11162240" cy="4924486"/>
          </a:xfrm>
        </p:spPr>
        <p:txBody>
          <a:bodyPr/>
          <a:lstStyle>
            <a:lvl1pPr>
              <a:defRPr spc="28" baseline="0"/>
            </a:lvl1pPr>
            <a:lvl2pPr>
              <a:defRPr spc="28" baseline="0"/>
            </a:lvl2pPr>
            <a:lvl3pPr>
              <a:defRPr spc="28" baseline="0"/>
            </a:lvl3pPr>
            <a:lvl4pPr>
              <a:defRPr spc="28" baseline="0"/>
            </a:lvl4pPr>
            <a:lvl5pPr>
              <a:defRPr spc="28" baseline="0"/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fr-FR" dirty="0"/>
          </a:p>
        </p:txBody>
      </p:sp>
      <p:sp>
        <p:nvSpPr>
          <p:cNvPr id="25" name="Espace réservé du titre 7"/>
          <p:cNvSpPr>
            <a:spLocks noGrp="1"/>
          </p:cNvSpPr>
          <p:nvPr>
            <p:ph type="title" hasCustomPrompt="1"/>
          </p:nvPr>
        </p:nvSpPr>
        <p:spPr>
          <a:xfrm>
            <a:off x="473042" y="107157"/>
            <a:ext cx="11162432" cy="5826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55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fr-FR" dirty="0"/>
          </a:p>
        </p:txBody>
      </p:sp>
      <p:sp>
        <p:nvSpPr>
          <p:cNvPr id="41" name="object 19"/>
          <p:cNvSpPr/>
          <p:nvPr userDrawn="1"/>
        </p:nvSpPr>
        <p:spPr>
          <a:xfrm>
            <a:off x="535520" y="6146217"/>
            <a:ext cx="11153538" cy="0"/>
          </a:xfrm>
          <a:custGeom>
            <a:avLst/>
            <a:gdLst/>
            <a:ahLst/>
            <a:cxnLst/>
            <a:rect l="l" t="t" r="r" b="b"/>
            <a:pathLst>
              <a:path w="15870555">
                <a:moveTo>
                  <a:pt x="0" y="0"/>
                </a:moveTo>
                <a:lnTo>
                  <a:pt x="15870516" y="0"/>
                </a:lnTo>
              </a:path>
            </a:pathLst>
          </a:custGeom>
          <a:ln w="12700">
            <a:solidFill>
              <a:srgbClr val="A7AEC8"/>
            </a:solidFill>
          </a:ln>
        </p:spPr>
        <p:txBody>
          <a:bodyPr wrap="square" lIns="0" tIns="0" rIns="0" bIns="0" rtlCol="0"/>
          <a:lstStyle/>
          <a:p>
            <a:endParaRPr sz="1265" dirty="0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8" y="5907763"/>
            <a:ext cx="1343297" cy="95023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6" y="6267595"/>
            <a:ext cx="699431" cy="3252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7"/>
          <a:stretch>
            <a:fillRect/>
          </a:stretch>
        </p:blipFill>
        <p:spPr>
          <a:xfrm>
            <a:off x="1321612" y="6122156"/>
            <a:ext cx="2739413" cy="588110"/>
          </a:xfrm>
          <a:prstGeom prst="rect">
            <a:avLst/>
          </a:prstGeom>
        </p:spPr>
      </p:pic>
      <p:sp>
        <p:nvSpPr>
          <p:cNvPr id="24" name="object 6"/>
          <p:cNvSpPr/>
          <p:nvPr userDrawn="1"/>
        </p:nvSpPr>
        <p:spPr>
          <a:xfrm>
            <a:off x="526594" y="107156"/>
            <a:ext cx="699523" cy="69008"/>
          </a:xfrm>
          <a:custGeom>
            <a:avLst/>
            <a:gdLst/>
            <a:ahLst/>
            <a:cxnLst/>
            <a:rect l="l" t="t" r="r" b="b"/>
            <a:pathLst>
              <a:path w="1816100" h="190500">
                <a:moveTo>
                  <a:pt x="1816100" y="0"/>
                </a:moveTo>
                <a:lnTo>
                  <a:pt x="0" y="0"/>
                </a:lnTo>
                <a:lnTo>
                  <a:pt x="0" y="190500"/>
                </a:lnTo>
                <a:lnTo>
                  <a:pt x="1816100" y="190500"/>
                </a:lnTo>
                <a:lnTo>
                  <a:pt x="18161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25" y="6094145"/>
            <a:ext cx="602827" cy="603121"/>
          </a:xfrm>
          <a:prstGeom prst="rect">
            <a:avLst/>
          </a:prstGeom>
        </p:spPr>
      </p:pic>
      <p:sp>
        <p:nvSpPr>
          <p:cNvPr id="11" name="Holder 6"/>
          <p:cNvSpPr>
            <a:spLocks noGrp="1"/>
          </p:cNvSpPr>
          <p:nvPr userDrawn="1"/>
        </p:nvSpPr>
        <p:spPr>
          <a:xfrm>
            <a:off x="519247" y="6341767"/>
            <a:ext cx="11153506" cy="1947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fr-FR" sz="845" b="0" smtClean="0">
                <a:solidFill>
                  <a:srgbClr val="7C95BA"/>
                </a:solidFill>
              </a:rPr>
            </a:fld>
            <a:endParaRPr lang="fr-FR" sz="845" b="0" dirty="0">
              <a:solidFill>
                <a:srgbClr val="7C95BA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73043" y="627671"/>
            <a:ext cx="11162240" cy="490016"/>
          </a:xfrm>
        </p:spPr>
        <p:txBody>
          <a:bodyPr/>
          <a:lstStyle>
            <a:lvl1pPr>
              <a:defRPr sz="2810" b="1">
                <a:solidFill>
                  <a:schemeClr val="accent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460599" y="959179"/>
            <a:ext cx="11108011" cy="625475"/>
          </a:xfrm>
          <a:prstGeom prst="rect">
            <a:avLst/>
          </a:prstGeom>
        </p:spPr>
        <p:txBody>
          <a:bodyPr anchor="b"/>
          <a:lstStyle>
            <a:lvl1pPr algn="l">
              <a:defRPr sz="4000" cap="all" baseline="0">
                <a:solidFill>
                  <a:schemeClr val="bg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 PRINCIPAL</a:t>
            </a:r>
            <a:endParaRPr lang="fr-FR" dirty="0"/>
          </a:p>
        </p:txBody>
      </p:sp>
      <p:sp>
        <p:nvSpPr>
          <p:cNvPr id="14" name="Sous-titre 2"/>
          <p:cNvSpPr txBox="1"/>
          <p:nvPr userDrawn="1"/>
        </p:nvSpPr>
        <p:spPr>
          <a:xfrm>
            <a:off x="799405" y="361562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dirty="0">
              <a:solidFill>
                <a:schemeClr val="bg1">
                  <a:lumMod val="50000"/>
                </a:schemeClr>
              </a:solidFill>
              <a:latin typeface="HelveticaNeueLT Std Med" panose="020B0604020202020204" pitchFamily="34" charset="0"/>
            </a:endParaRPr>
          </a:p>
        </p:txBody>
      </p:sp>
      <p:sp>
        <p:nvSpPr>
          <p:cNvPr id="1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73653" y="1508787"/>
            <a:ext cx="8598679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3" y="548680"/>
            <a:ext cx="1602436" cy="19202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5733256"/>
            <a:ext cx="4081460" cy="8896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911424" y="6021288"/>
            <a:ext cx="3060008" cy="57606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51" y="6151420"/>
            <a:ext cx="957781" cy="315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" y="5952901"/>
            <a:ext cx="892788" cy="644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2"/>
          <p:cNvSpPr txBox="1"/>
          <p:nvPr userDrawn="1"/>
        </p:nvSpPr>
        <p:spPr>
          <a:xfrm>
            <a:off x="799405" y="361562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dirty="0">
              <a:solidFill>
                <a:schemeClr val="bg1">
                  <a:lumMod val="50000"/>
                </a:schemeClr>
              </a:solidFill>
              <a:latin typeface="HelveticaNeueLT Std Med" panose="020B0604020202020204" pitchFamily="34" charset="0"/>
            </a:endParaRPr>
          </a:p>
        </p:txBody>
      </p:sp>
      <p:sp>
        <p:nvSpPr>
          <p:cNvPr id="1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821" y="3252627"/>
            <a:ext cx="12191999" cy="4806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5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21" name="Titre 1"/>
          <p:cNvSpPr>
            <a:spLocks noGrp="1"/>
          </p:cNvSpPr>
          <p:nvPr>
            <p:ph type="ctrTitle"/>
          </p:nvPr>
        </p:nvSpPr>
        <p:spPr>
          <a:xfrm>
            <a:off x="16173" y="2615827"/>
            <a:ext cx="12175827" cy="625475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+mj-lt"/>
              <a:buAutoNum type="arabicPeriod"/>
              <a:defRPr sz="3335" cap="all" baseline="0">
                <a:solidFill>
                  <a:schemeClr val="bg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96" y="2084851"/>
            <a:ext cx="1100952" cy="13192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96" y="4257179"/>
            <a:ext cx="1100952" cy="131928"/>
          </a:xfrm>
          <a:prstGeom prst="rect">
            <a:avLst/>
          </a:prstGeom>
        </p:spPr>
      </p:pic>
      <p:sp>
        <p:nvSpPr>
          <p:cNvPr id="3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42" y="5864487"/>
            <a:ext cx="4081460" cy="889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0"/>
            <a:ext cx="12200819" cy="621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75470" y="1765960"/>
            <a:ext cx="11285159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 smtClean="0"/>
              <a:t>Modifiez le premier niveau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474461" y="412026"/>
            <a:ext cx="11286176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rgbClr val="1D2D3F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84291" y="976817"/>
            <a:ext cx="11276263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3392" y="356659"/>
            <a:ext cx="960107" cy="96011"/>
          </a:xfrm>
          <a:prstGeom prst="rect">
            <a:avLst/>
          </a:prstGeom>
          <a:solidFill>
            <a:srgbClr val="17212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75470" y="1765960"/>
            <a:ext cx="11285159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 smtClean="0"/>
              <a:t>Modifiez le premier niveau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474461" y="412026"/>
            <a:ext cx="11286176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chemeClr val="bg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84291" y="976817"/>
            <a:ext cx="11276263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3392" y="356659"/>
            <a:ext cx="960107" cy="9601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0"/>
            <a:ext cx="12200819" cy="621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75471" y="1765960"/>
            <a:ext cx="5620531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 smtClean="0"/>
              <a:t>Modifiez le premier niveau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474462" y="412026"/>
            <a:ext cx="5621037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rgbClr val="1D2D3F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84291" y="976817"/>
            <a:ext cx="5616100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3392" y="356659"/>
            <a:ext cx="960107" cy="96011"/>
          </a:xfrm>
          <a:prstGeom prst="rect">
            <a:avLst/>
          </a:prstGeom>
          <a:solidFill>
            <a:srgbClr val="17212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sp>
        <p:nvSpPr>
          <p:cNvPr id="31" name="Espace réservé pour une image  7"/>
          <p:cNvSpPr>
            <a:spLocks noGrp="1"/>
          </p:cNvSpPr>
          <p:nvPr>
            <p:ph type="pic" sz="quarter" idx="14"/>
          </p:nvPr>
        </p:nvSpPr>
        <p:spPr>
          <a:xfrm>
            <a:off x="6549677" y="356659"/>
            <a:ext cx="5281513" cy="5568619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75471" y="1765960"/>
            <a:ext cx="5620531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 smtClean="0"/>
              <a:t>Modifiez le premier niveau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474462" y="412026"/>
            <a:ext cx="5621037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chemeClr val="bg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84291" y="976817"/>
            <a:ext cx="5616100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3392" y="356659"/>
            <a:ext cx="960107" cy="9601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sp>
        <p:nvSpPr>
          <p:cNvPr id="31" name="Espace réservé pour une image  7"/>
          <p:cNvSpPr>
            <a:spLocks noGrp="1"/>
          </p:cNvSpPr>
          <p:nvPr>
            <p:ph type="pic" sz="quarter" idx="14"/>
          </p:nvPr>
        </p:nvSpPr>
        <p:spPr>
          <a:xfrm>
            <a:off x="6549677" y="356659"/>
            <a:ext cx="5281513" cy="556861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0"/>
            <a:ext cx="12200819" cy="621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997331" y="1765960"/>
            <a:ext cx="5667287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 smtClean="0"/>
              <a:t>Modifiez le premier niveau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5988000" y="412026"/>
            <a:ext cx="5667797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rgbClr val="1D2D3F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6001800" y="976817"/>
            <a:ext cx="5662819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140100" y="356659"/>
            <a:ext cx="960107" cy="96011"/>
          </a:xfrm>
          <a:prstGeom prst="rect">
            <a:avLst/>
          </a:prstGeom>
          <a:solidFill>
            <a:srgbClr val="17212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4"/>
          </p:nvPr>
        </p:nvSpPr>
        <p:spPr>
          <a:xfrm>
            <a:off x="431372" y="356659"/>
            <a:ext cx="5281513" cy="5568619"/>
          </a:xfrm>
          <a:prstGeom prst="rect">
            <a:avLst/>
          </a:prstGeom>
        </p:spPr>
        <p:txBody>
          <a:bodyPr vert="horz"/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997331" y="1765960"/>
            <a:ext cx="5667287" cy="4159317"/>
          </a:xfrm>
          <a:prstGeom prst="rect">
            <a:avLst/>
          </a:prstGeom>
        </p:spPr>
        <p:txBody>
          <a:bodyPr/>
          <a:lstStyle>
            <a:lvl1pPr marL="474345" indent="-474345"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anose="05000000000000000000" pitchFamily="2" charset="2"/>
              <a:buChar char="§"/>
              <a:defRPr sz="26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1pPr>
            <a:lvl2pPr marL="990600" indent="-3810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2pPr>
            <a:lvl3pPr marL="15240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865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3pPr>
            <a:lvl4pPr marL="21336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  <a:latin typeface="Arial" panose="020B0604020202020204"/>
                <a:cs typeface="Arial" panose="020B0604020202020204"/>
              </a:defRPr>
            </a:lvl4pPr>
            <a:lvl5pPr marL="2743200" indent="-304800">
              <a:buClr>
                <a:schemeClr val="tx1">
                  <a:lumMod val="85000"/>
                  <a:lumOff val="15000"/>
                </a:schemeClr>
              </a:buClr>
              <a:buSzPct val="50000"/>
              <a:buFont typeface="Wingdings" panose="05000000000000000000" pitchFamily="2" charset="2"/>
              <a:buChar char="§"/>
              <a:defRPr sz="2135">
                <a:solidFill>
                  <a:srgbClr val="404040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fr-FR" dirty="0" smtClean="0"/>
              <a:t>Modifiez le premier niveau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5988000" y="412026"/>
            <a:ext cx="5667797" cy="633687"/>
          </a:xfrm>
          <a:prstGeom prst="rect">
            <a:avLst/>
          </a:prstGeom>
        </p:spPr>
        <p:txBody>
          <a:bodyPr/>
          <a:lstStyle>
            <a:lvl1pPr algn="l">
              <a:defRPr sz="4000" kern="0" cap="none" spc="0" baseline="0">
                <a:solidFill>
                  <a:srgbClr val="FFFFFF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20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6001800" y="976817"/>
            <a:ext cx="5662819" cy="480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5" i="1" spc="0" baseline="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fr-FR" dirty="0" smtClean="0"/>
              <a:t>Modifiez le sous-titre</a:t>
            </a:r>
            <a:endParaRPr lang="fr-FR" dirty="0"/>
          </a:p>
        </p:txBody>
      </p:sp>
      <p:sp>
        <p:nvSpPr>
          <p:cNvPr id="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46228" y="6335776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140100" y="356659"/>
            <a:ext cx="960107" cy="9601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Espace réservé pour une image  7"/>
          <p:cNvSpPr>
            <a:spLocks noGrp="1"/>
          </p:cNvSpPr>
          <p:nvPr>
            <p:ph type="pic" sz="quarter" idx="14"/>
          </p:nvPr>
        </p:nvSpPr>
        <p:spPr>
          <a:xfrm>
            <a:off x="431372" y="356659"/>
            <a:ext cx="5281513" cy="556861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6238240"/>
            <a:ext cx="2821865" cy="61510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r="15167"/>
          <a:stretch>
            <a:fillRect/>
          </a:stretch>
        </p:blipFill>
        <p:spPr>
          <a:xfrm>
            <a:off x="831355" y="6304912"/>
            <a:ext cx="2550007" cy="4800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89" y="6413355"/>
            <a:ext cx="798151" cy="2631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6247923"/>
            <a:ext cx="743991" cy="5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945247" y="0"/>
            <a:ext cx="2255573" cy="686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" y="427209"/>
            <a:ext cx="768085" cy="576064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732120" y="1470064"/>
            <a:ext cx="6601949" cy="435133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665" i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lvl="0"/>
            <a:r>
              <a:rPr lang="fr-FR" dirty="0" smtClean="0"/>
              <a:t>Modifiez le texte</a:t>
            </a:r>
            <a:endParaRPr lang="fr-FR" dirty="0" smtClean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00067" y="6396512"/>
            <a:ext cx="718773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17212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fld id="{307C7597-8D70-4701-8085-9524B0B5C72B}" type="slidenum">
              <a:rPr lang="fr-FR" smtClean="0"/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65" y="5951679"/>
            <a:ext cx="4081460" cy="889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9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image" Target="../media/image13.jpeg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fr-FR"/>
              <a:t>单击此处编辑母版标题样式</a:t>
            </a:r>
            <a:endParaRPr lang="fr-FR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fr-FR"/>
              <a:t>单击此处编辑母版文本样式</a:t>
            </a:r>
            <a:endParaRPr lang="zh-CN" altLang="fr-FR"/>
          </a:p>
          <a:p>
            <a:pPr lvl="1"/>
            <a:r>
              <a:rPr lang="zh-CN" altLang="fr-FR"/>
              <a:t>二级</a:t>
            </a:r>
            <a:endParaRPr lang="zh-CN" altLang="fr-FR"/>
          </a:p>
          <a:p>
            <a:pPr lvl="2"/>
            <a:r>
              <a:rPr lang="zh-CN" altLang="fr-FR"/>
              <a:t>三级</a:t>
            </a:r>
            <a:endParaRPr lang="zh-CN" altLang="fr-FR"/>
          </a:p>
          <a:p>
            <a:pPr lvl="3"/>
            <a:r>
              <a:rPr lang="zh-CN" altLang="fr-FR"/>
              <a:t>四级</a:t>
            </a:r>
            <a:endParaRPr lang="zh-CN" altLang="fr-FR"/>
          </a:p>
          <a:p>
            <a:pPr lvl="4"/>
            <a:r>
              <a:rPr lang="zh-CN" altLang="fr-FR"/>
              <a:t>五级</a:t>
            </a:r>
            <a:endParaRPr lang="fr-FR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0B967-7F42-4ADA-AB15-D337D3F0FE23}" type="datetimeFigureOut">
              <a:rPr lang="fr-FR" smtClean="0"/>
            </a:fld>
            <a:endParaRPr lang="fr-FR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22DED-2E21-474E-9883-C09E37B7D8C3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iStock-485628100-(1)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9640" cy="68668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1"/>
            <a:ext cx="12203289" cy="6869289"/>
          </a:xfrm>
          <a:prstGeom prst="rect">
            <a:avLst/>
          </a:prstGeom>
          <a:solidFill>
            <a:srgbClr val="12213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AUDENCIA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492389" y="1584654"/>
            <a:ext cx="8598679" cy="480671"/>
          </a:xfrm>
        </p:spPr>
        <p:txBody>
          <a:bodyPr/>
          <a:lstStyle/>
          <a:p>
            <a:r>
              <a:rPr lang="zh-CN" altLang="en-US" b="1" dirty="0" smtClean="0"/>
              <a:t>法国南特高等商学院</a:t>
            </a:r>
            <a:endParaRPr lang="en-GB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32" y="2162726"/>
            <a:ext cx="4896544" cy="2754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"/>
            <a:ext cx="12192000" cy="62436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01600" y="0"/>
            <a:ext cx="12293600" cy="62436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70463" y="3917009"/>
            <a:ext cx="1873245" cy="900915"/>
            <a:chOff x="827733" y="3874279"/>
            <a:chExt cx="1873245" cy="900915"/>
          </a:xfrm>
        </p:grpSpPr>
        <p:sp>
          <p:nvSpPr>
            <p:cNvPr id="25" name="Rectangle 17"/>
            <p:cNvSpPr/>
            <p:nvPr/>
          </p:nvSpPr>
          <p:spPr>
            <a:xfrm>
              <a:off x="827733" y="3874279"/>
              <a:ext cx="18732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095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endParaRPr lang="en-US" sz="2400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024122" y="4775194"/>
              <a:ext cx="153143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3209"/>
            <a:ext cx="5674094" cy="3683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95" y="233209"/>
            <a:ext cx="6129215" cy="60096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6208"/>
            <a:ext cx="5674095" cy="2326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"/>
            <a:ext cx="12192000" cy="62436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" y="-800"/>
            <a:ext cx="12158413" cy="62436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70463" y="3917009"/>
            <a:ext cx="1873245" cy="900915"/>
            <a:chOff x="827733" y="3874279"/>
            <a:chExt cx="1873245" cy="900915"/>
          </a:xfrm>
        </p:grpSpPr>
        <p:sp>
          <p:nvSpPr>
            <p:cNvPr id="25" name="Rectangle 17"/>
            <p:cNvSpPr/>
            <p:nvPr/>
          </p:nvSpPr>
          <p:spPr>
            <a:xfrm>
              <a:off x="827733" y="3874279"/>
              <a:ext cx="18732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095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endParaRPr lang="en-US" sz="2400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024122" y="4775194"/>
              <a:ext cx="153143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5"/>
            <a:ext cx="7769913" cy="61552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085">
            <a:off x="6840243" y="214713"/>
            <a:ext cx="5161494" cy="3867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11">
            <a:off x="7705441" y="3111460"/>
            <a:ext cx="4332444" cy="2887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"/>
            <a:ext cx="12192000" cy="62436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" y="-800"/>
            <a:ext cx="12158413" cy="62436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70463" y="3917009"/>
            <a:ext cx="1873245" cy="900915"/>
            <a:chOff x="827733" y="3874279"/>
            <a:chExt cx="1873245" cy="900915"/>
          </a:xfrm>
        </p:grpSpPr>
        <p:sp>
          <p:nvSpPr>
            <p:cNvPr id="25" name="Rectangle 17"/>
            <p:cNvSpPr/>
            <p:nvPr/>
          </p:nvSpPr>
          <p:spPr>
            <a:xfrm>
              <a:off x="827733" y="3874279"/>
              <a:ext cx="18732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095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endParaRPr lang="en-US" sz="2400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024122" y="4775194"/>
              <a:ext cx="153143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" y="141302"/>
            <a:ext cx="5718096" cy="3419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11" y="3702543"/>
            <a:ext cx="5495989" cy="23102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968">
            <a:off x="199325" y="3207362"/>
            <a:ext cx="3860583" cy="28574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8731">
            <a:off x="9975104" y="4013568"/>
            <a:ext cx="1987204" cy="17450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306">
            <a:off x="5801435" y="227767"/>
            <a:ext cx="6100915" cy="339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"/>
            <a:ext cx="12192000" cy="62436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35187" y="-800"/>
            <a:ext cx="12293600" cy="62436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70463" y="3917009"/>
            <a:ext cx="1873245" cy="900915"/>
            <a:chOff x="827733" y="3874279"/>
            <a:chExt cx="1873245" cy="900915"/>
          </a:xfrm>
        </p:grpSpPr>
        <p:sp>
          <p:nvSpPr>
            <p:cNvPr id="25" name="Rectangle 17"/>
            <p:cNvSpPr/>
            <p:nvPr/>
          </p:nvSpPr>
          <p:spPr>
            <a:xfrm>
              <a:off x="827733" y="3874279"/>
              <a:ext cx="18732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095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endParaRPr lang="en-US" sz="2400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024122" y="4775194"/>
              <a:ext cx="153143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" y="37699"/>
            <a:ext cx="12158412" cy="6205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C7597-8D70-4701-8085-9524B0B5C72B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305" y="405801"/>
            <a:ext cx="10515600" cy="713226"/>
          </a:xfrm>
        </p:spPr>
        <p:txBody>
          <a:bodyPr>
            <a:normAutofit/>
          </a:bodyPr>
          <a:lstStyle/>
          <a:p>
            <a:r>
              <a:rPr kumimoji="1" lang="zh-CN" altLang="fr-FR" sz="3400" b="1" dirty="0">
                <a:latin typeface="+mn-ea"/>
                <a:ea typeface="+mn-ea"/>
              </a:rPr>
              <a:t>法国南特高</a:t>
            </a:r>
            <a:r>
              <a:rPr kumimoji="1" lang="zh-CN" altLang="fr-FR" sz="3400" b="1" dirty="0" smtClean="0">
                <a:latin typeface="+mn-ea"/>
                <a:ea typeface="+mn-ea"/>
              </a:rPr>
              <a:t>商项目</a:t>
            </a:r>
            <a:r>
              <a:rPr kumimoji="1" lang="zh-CN" altLang="fr-FR" sz="3400" b="1" dirty="0">
                <a:latin typeface="+mn-ea"/>
                <a:ea typeface="+mn-ea"/>
              </a:rPr>
              <a:t>介绍</a:t>
            </a:r>
            <a:endParaRPr kumimoji="1" lang="zh-CN" altLang="en-US" sz="3400" b="1" dirty="0">
              <a:latin typeface="+mn-ea"/>
              <a:ea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04305" y="5172690"/>
            <a:ext cx="4372517" cy="1173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CN" altLang="en-US" sz="2600" b="1" dirty="0">
                <a:solidFill>
                  <a:schemeClr val="bg1"/>
                </a:solidFill>
                <a:highlight>
                  <a:srgbClr val="800080"/>
                </a:highlight>
                <a:latin typeface="+mn-ea"/>
              </a:rPr>
              <a:t>全日制</a:t>
            </a:r>
            <a:r>
              <a:rPr lang="en-US" altLang="zh-CN" sz="2600" b="1" dirty="0">
                <a:solidFill>
                  <a:schemeClr val="bg1"/>
                </a:solidFill>
                <a:highlight>
                  <a:srgbClr val="800080"/>
                </a:highlight>
                <a:latin typeface="+mn-ea"/>
              </a:rPr>
              <a:t>MBA </a:t>
            </a:r>
            <a:r>
              <a:rPr lang="en-US" altLang="zh-CN" sz="2600" b="1" dirty="0" smtClean="0">
                <a:solidFill>
                  <a:schemeClr val="bg1"/>
                </a:solidFill>
                <a:highlight>
                  <a:srgbClr val="800080"/>
                </a:highlight>
                <a:latin typeface="+mn-ea"/>
              </a:rPr>
              <a:t>Full-time </a:t>
            </a:r>
            <a:r>
              <a:rPr lang="en-US" altLang="zh-CN" sz="2600" b="1" dirty="0">
                <a:solidFill>
                  <a:schemeClr val="bg1"/>
                </a:solidFill>
                <a:highlight>
                  <a:srgbClr val="800080"/>
                </a:highlight>
                <a:latin typeface="+mn-ea"/>
              </a:rPr>
              <a:t>MBA </a:t>
            </a:r>
            <a:endParaRPr lang="en-US" altLang="zh-CN" sz="2600" b="1" dirty="0">
              <a:solidFill>
                <a:schemeClr val="bg1"/>
              </a:solidFill>
              <a:highlight>
                <a:srgbClr val="800080"/>
              </a:highlight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4305" y="1544099"/>
            <a:ext cx="9676890" cy="15450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/>
            <a:r>
              <a:rPr lang="zh-CN" altLang="fr-FR" sz="2600" b="1" dirty="0">
                <a:solidFill>
                  <a:schemeClr val="bg1"/>
                </a:solidFill>
                <a:highlight>
                  <a:srgbClr val="000080"/>
                </a:highlight>
                <a:latin typeface="+mn-ea"/>
              </a:rPr>
              <a:t>大学校</a:t>
            </a:r>
            <a:r>
              <a:rPr lang="zh-CN" altLang="en-US" sz="2600" b="1" dirty="0">
                <a:solidFill>
                  <a:schemeClr val="bg1"/>
                </a:solidFill>
                <a:highlight>
                  <a:srgbClr val="000080"/>
                </a:highlight>
                <a:latin typeface="+mn-ea"/>
              </a:rPr>
              <a:t>硕士</a:t>
            </a:r>
            <a:r>
              <a:rPr lang="zh-CN" altLang="en-US" sz="2600" b="1" dirty="0" smtClean="0">
                <a:solidFill>
                  <a:schemeClr val="bg1"/>
                </a:solidFill>
                <a:highlight>
                  <a:srgbClr val="000080"/>
                </a:highlight>
                <a:latin typeface="+mn-ea"/>
              </a:rPr>
              <a:t>项目</a:t>
            </a:r>
            <a:r>
              <a:rPr lang="fr-FR" altLang="zh-CN" sz="2600" b="1" dirty="0" smtClean="0">
                <a:solidFill>
                  <a:schemeClr val="bg1"/>
                </a:solidFill>
                <a:highlight>
                  <a:srgbClr val="000080"/>
                </a:highlight>
                <a:latin typeface="+mn-ea"/>
              </a:rPr>
              <a:t>Grande </a:t>
            </a:r>
            <a:r>
              <a:rPr lang="fr-FR" altLang="zh-CN" sz="2600" b="1" dirty="0">
                <a:solidFill>
                  <a:schemeClr val="bg1"/>
                </a:solidFill>
                <a:highlight>
                  <a:srgbClr val="000080"/>
                </a:highlight>
                <a:latin typeface="+mn-ea"/>
              </a:rPr>
              <a:t>Ecole Programme</a:t>
            </a:r>
            <a:endParaRPr lang="fr-FR" altLang="zh-CN" sz="2600" b="1" dirty="0">
              <a:solidFill>
                <a:schemeClr val="bg1"/>
              </a:solidFill>
              <a:highlight>
                <a:srgbClr val="000080"/>
              </a:highlight>
              <a:latin typeface="+mn-ea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200" b="1" dirty="0" smtClean="0">
                <a:latin typeface="+mn-ea"/>
              </a:rPr>
              <a:t>大</a:t>
            </a:r>
            <a:r>
              <a:rPr lang="zh-CN" altLang="zh-CN" sz="2200" b="1" dirty="0">
                <a:latin typeface="+mn-ea"/>
              </a:rPr>
              <a:t>学校管理学硕士</a:t>
            </a:r>
            <a:r>
              <a:rPr lang="zh-CN" altLang="en-US" sz="2200" b="1" dirty="0">
                <a:latin typeface="+mn-ea"/>
              </a:rPr>
              <a:t> </a:t>
            </a:r>
            <a:r>
              <a:rPr lang="fr-FR" altLang="zh-CN" sz="2000" b="1" dirty="0" smtClean="0">
                <a:latin typeface="+mn-ea"/>
              </a:rPr>
              <a:t>Master </a:t>
            </a:r>
            <a:r>
              <a:rPr lang="fr-FR" altLang="zh-CN" sz="2000" b="1" dirty="0">
                <a:latin typeface="+mn-ea"/>
              </a:rPr>
              <a:t>in </a:t>
            </a:r>
            <a:r>
              <a:rPr lang="fr-FR" altLang="zh-CN" sz="2000" b="1" dirty="0" smtClean="0">
                <a:latin typeface="+mn-ea"/>
              </a:rPr>
              <a:t>Management</a:t>
            </a:r>
            <a:endParaRPr lang="fr-FR" altLang="zh-CN" sz="2000" b="1" dirty="0" smtClean="0">
              <a:latin typeface="+mn-ea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200" b="1" dirty="0">
                <a:latin typeface="+mn-ea"/>
              </a:rPr>
              <a:t>工程师</a:t>
            </a:r>
            <a:r>
              <a:rPr lang="en-US" altLang="zh-CN" sz="2200" b="1" dirty="0">
                <a:latin typeface="+mn-ea"/>
              </a:rPr>
              <a:t>-</a:t>
            </a:r>
            <a:r>
              <a:rPr lang="zh-CN" altLang="zh-CN" sz="2200" b="1" dirty="0">
                <a:latin typeface="+mn-ea"/>
              </a:rPr>
              <a:t>管理学硕士</a:t>
            </a:r>
            <a:r>
              <a:rPr lang="en-US" altLang="zh-CN" sz="2200" b="1" dirty="0">
                <a:latin typeface="+mn-ea"/>
              </a:rPr>
              <a:t> </a:t>
            </a:r>
            <a:r>
              <a:rPr lang="fr-FR" altLang="zh-CN" sz="2000" b="1" dirty="0">
                <a:latin typeface="+mn-ea"/>
              </a:rPr>
              <a:t>Management</a:t>
            </a:r>
            <a:r>
              <a:rPr lang="en-US" altLang="zh-CN" sz="2000" b="1" dirty="0">
                <a:latin typeface="+mn-ea"/>
              </a:rPr>
              <a:t>-</a:t>
            </a:r>
            <a:r>
              <a:rPr lang="fr-FR" altLang="zh-CN" sz="2000" b="1" dirty="0" smtClean="0">
                <a:latin typeface="+mn-ea"/>
              </a:rPr>
              <a:t>Engineering</a:t>
            </a:r>
            <a:endParaRPr lang="en-US" altLang="zh-CN" sz="2000" b="1" dirty="0"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190" y="3001010"/>
            <a:ext cx="11198225" cy="299910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285750" indent="-285750"/>
            <a:r>
              <a:rPr lang="zh-CN" altLang="fr-FR" sz="2600" b="1" dirty="0">
                <a:solidFill>
                  <a:schemeClr val="bg1"/>
                </a:solidFill>
                <a:highlight>
                  <a:srgbClr val="800000"/>
                </a:highlight>
                <a:latin typeface="+mn-ea"/>
              </a:rPr>
              <a:t>理学硕士</a:t>
            </a:r>
            <a:r>
              <a:rPr lang="zh-CN" altLang="en-US" sz="2600" b="1" dirty="0" smtClean="0">
                <a:solidFill>
                  <a:schemeClr val="bg1"/>
                </a:solidFill>
                <a:highlight>
                  <a:srgbClr val="800000"/>
                </a:highlight>
                <a:latin typeface="+mn-ea"/>
              </a:rPr>
              <a:t>项目</a:t>
            </a:r>
            <a:r>
              <a:rPr lang="en-US" altLang="zh-CN" sz="2600" b="1" dirty="0" smtClean="0">
                <a:solidFill>
                  <a:schemeClr val="bg1"/>
                </a:solidFill>
                <a:highlight>
                  <a:srgbClr val="800000"/>
                </a:highlight>
                <a:latin typeface="+mn-ea"/>
              </a:rPr>
              <a:t>Master </a:t>
            </a:r>
            <a:r>
              <a:rPr lang="en-US" altLang="zh-CN" sz="2600" b="1" dirty="0">
                <a:solidFill>
                  <a:schemeClr val="bg1"/>
                </a:solidFill>
                <a:highlight>
                  <a:srgbClr val="800000"/>
                </a:highlight>
                <a:latin typeface="+mn-ea"/>
              </a:rPr>
              <a:t>of Science (MSc)</a:t>
            </a:r>
            <a:endParaRPr lang="fr-FR" altLang="zh-CN" sz="2600" b="1" dirty="0">
              <a:solidFill>
                <a:schemeClr val="bg1"/>
              </a:solidFill>
              <a:highlight>
                <a:srgbClr val="800000"/>
              </a:highlight>
              <a:latin typeface="+mn-ea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两年制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MSc</a:t>
            </a:r>
            <a:r>
              <a:rPr lang="zh-CN" altLang="en-US" sz="2000" b="1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硕士</a:t>
            </a:r>
            <a:endParaRPr lang="en-US" altLang="zh-CN" sz="2000" b="1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国际管理学硕士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</a:t>
            </a:r>
            <a:r>
              <a:rPr lang="fr-FR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MSc in International Management</a:t>
            </a:r>
            <a:endParaRPr lang="fr-FR" altLang="zh-CN" sz="2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fr-FR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供应链与采购管理学硕士 </a:t>
            </a:r>
            <a:r>
              <a:rPr lang="fr-FR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MSc in Supply Chain and Purchasing Management</a:t>
            </a:r>
            <a:endParaRPr lang="fr-FR" altLang="zh-CN" sz="2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大数据金融硕士 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MSc Data Management for Finance</a:t>
            </a:r>
            <a:endParaRPr lang="fr-FR" altLang="zh-CN" sz="2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食品与农业企业管理学硕士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MSc </a:t>
            </a:r>
            <a:r>
              <a:rPr lang="fr-FR" altLang="zh-CN" sz="2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in Food and Agribusiness Management</a:t>
            </a:r>
            <a:endParaRPr lang="fr-FR" altLang="zh-CN" sz="2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marL="285750" indent="-285750">
              <a:lnSpc>
                <a:spcPct val="110000"/>
              </a:lnSpc>
            </a:pPr>
            <a:endParaRPr lang="fr-FR" altLang="zh-CN" dirty="0">
              <a:solidFill>
                <a:schemeClr val="accent2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内容占位符 5"/>
          <p:cNvSpPr txBox="1"/>
          <p:nvPr/>
        </p:nvSpPr>
        <p:spPr>
          <a:xfrm>
            <a:off x="599236" y="1184558"/>
            <a:ext cx="6356041" cy="42819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+mn-ea"/>
              </a:rPr>
              <a:t>管理学本科</a:t>
            </a:r>
            <a:r>
              <a:rPr lang="zh-CN" altLang="en-US" sz="2600" b="1" dirty="0" smtClean="0">
                <a:solidFill>
                  <a:schemeClr val="bg1"/>
                </a:solidFill>
                <a:latin typeface="+mn-ea"/>
              </a:rPr>
              <a:t>项目</a:t>
            </a:r>
            <a:r>
              <a:rPr lang="en-US" altLang="zh-CN" sz="26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600" b="1" dirty="0">
                <a:solidFill>
                  <a:schemeClr val="bg1"/>
                </a:solidFill>
                <a:latin typeface="+mn-ea"/>
              </a:rPr>
              <a:t>Bachelor in Management </a:t>
            </a:r>
            <a:endParaRPr lang="en-US" altLang="zh-CN" sz="26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637411" y="114213"/>
            <a:ext cx="10510468" cy="712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zh-CN" altLang="zh-CN" sz="3200" b="1" dirty="0">
                <a:latin typeface="+mn-ea"/>
                <a:ea typeface="+mn-ea"/>
              </a:rPr>
              <a:t>大学校管理学硕士</a:t>
            </a:r>
            <a:r>
              <a:rPr kumimoji="1" lang="zh-CN" altLang="en-US" sz="3200" b="1" dirty="0">
                <a:latin typeface="+mn-ea"/>
                <a:ea typeface="+mn-ea"/>
              </a:rPr>
              <a:t> </a:t>
            </a:r>
            <a:r>
              <a:rPr lang="fr-FR" altLang="zh-CN" sz="3200" b="1" dirty="0">
                <a:latin typeface="+mn-ea"/>
                <a:ea typeface="+mn-ea"/>
              </a:rPr>
              <a:t>Master in Management</a:t>
            </a:r>
            <a:endParaRPr lang="fr-FR" altLang="zh-CN" sz="32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2972380" y="-1839551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0485" y="78435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专业优势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6390" y="1134110"/>
            <a:ext cx="5678805" cy="5219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法国最具代表性的大学校精英教育体系，卓越的教学品质被全世界认可。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 smtClean="0">
                <a:latin typeface="+mn-ea"/>
              </a:rPr>
              <a:t>Audencia</a:t>
            </a:r>
            <a:r>
              <a:rPr lang="zh-CN" altLang="en-US" sz="1600" dirty="0" smtClean="0">
                <a:latin typeface="+mn-ea"/>
              </a:rPr>
              <a:t>今年新</a:t>
            </a:r>
            <a:r>
              <a:rPr lang="zh-CN" altLang="en-US" sz="1600" dirty="0">
                <a:latin typeface="+mn-ea"/>
              </a:rPr>
              <a:t>推出全新课程体系</a:t>
            </a:r>
            <a:r>
              <a:rPr lang="en-US" altLang="zh-CN" sz="1600" dirty="0">
                <a:latin typeface="+mn-ea"/>
              </a:rPr>
              <a:t>—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GAIA</a:t>
            </a:r>
            <a:r>
              <a:rPr lang="zh-CN" altLang="en-US" sz="1600" dirty="0">
                <a:latin typeface="+mn-ea"/>
              </a:rPr>
              <a:t>课程，学习生态管理和社会转型。课程结合管理、环境科学、生态学、环</a:t>
            </a:r>
            <a:endParaRPr lang="zh-CN" altLang="en-US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保、低碳技术等不同学科知识，旨在培养负责任的、具有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低碳环保和可持续发展思维的企业家。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广泛的专业方向可供选择：学生可以选择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英语</a:t>
            </a:r>
            <a:r>
              <a:rPr lang="zh-CN" altLang="en-US" sz="1600" dirty="0">
                <a:latin typeface="+mn-ea"/>
              </a:rPr>
              <a:t>或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法语</a:t>
            </a:r>
            <a:r>
              <a:rPr lang="zh-CN" altLang="en-US" sz="1600" dirty="0">
                <a:latin typeface="+mn-ea"/>
              </a:rPr>
              <a:t>作为授课语言；</a:t>
            </a:r>
            <a:r>
              <a:rPr lang="zh-CN" altLang="en-US" sz="1600" dirty="0" smtClean="0">
                <a:latin typeface="+mn-ea"/>
              </a:rPr>
              <a:t>在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金融与会计、商业与社会、市场营销、管理</a:t>
            </a: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和其他</a:t>
            </a:r>
            <a:r>
              <a:rPr lang="zh-CN" altLang="en-US" sz="1600" dirty="0">
                <a:latin typeface="+mn-ea"/>
              </a:rPr>
              <a:t>五</a:t>
            </a:r>
            <a:r>
              <a:rPr lang="zh-CN" altLang="en-US" sz="1600" dirty="0" smtClean="0">
                <a:latin typeface="+mn-ea"/>
              </a:rPr>
              <a:t>大</a:t>
            </a:r>
            <a:r>
              <a:rPr lang="zh-CN" altLang="en-US" sz="1600" dirty="0">
                <a:latin typeface="+mn-ea"/>
              </a:rPr>
              <a:t>领域共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20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个专业方向</a:t>
            </a:r>
            <a:r>
              <a:rPr lang="zh-CN" altLang="en-US" sz="1600" dirty="0">
                <a:latin typeface="+mn-ea"/>
              </a:rPr>
              <a:t>中</a:t>
            </a:r>
            <a:r>
              <a:rPr lang="zh-CN" altLang="en-US" sz="1600" dirty="0" smtClean="0">
                <a:latin typeface="+mn-ea"/>
              </a:rPr>
              <a:t>选择</a:t>
            </a:r>
            <a:r>
              <a:rPr lang="zh-CN" altLang="en-US" sz="1600" dirty="0">
                <a:latin typeface="+mn-ea"/>
              </a:rPr>
              <a:t>一</a:t>
            </a:r>
            <a:r>
              <a:rPr lang="zh-CN" altLang="en-US" sz="1600" dirty="0" smtClean="0">
                <a:latin typeface="+mn-ea"/>
              </a:rPr>
              <a:t>个</a:t>
            </a:r>
            <a:r>
              <a:rPr lang="zh-CN" altLang="en-US" sz="1600" dirty="0">
                <a:latin typeface="+mn-ea"/>
              </a:rPr>
              <a:t>进行学习，培养卓越的复合型商业精英</a:t>
            </a:r>
            <a:r>
              <a:rPr lang="zh-CN" altLang="en-US" sz="1600" dirty="0" smtClean="0">
                <a:latin typeface="+mn-ea"/>
              </a:rPr>
              <a:t>。</a:t>
            </a:r>
            <a:endParaRPr lang="en-US" altLang="zh-CN" sz="1600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毕业后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同时获得GE和MSc硕士文凭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+mn-ea"/>
              </a:rPr>
              <a:t>可选国际</a:t>
            </a:r>
            <a:r>
              <a:rPr lang="zh-CN" altLang="en-US" sz="1600" dirty="0">
                <a:latin typeface="+mn-ea"/>
              </a:rPr>
              <a:t>合作</a:t>
            </a:r>
            <a:r>
              <a:rPr lang="zh-CN" altLang="en-US" sz="1600" dirty="0" smtClean="0">
                <a:latin typeface="+mn-ea"/>
              </a:rPr>
              <a:t>院校（美国波士顿大学、英国兰卡斯特大学）</a:t>
            </a: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双学位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项目</a:t>
            </a:r>
            <a:r>
              <a:rPr lang="zh-CN" altLang="en-US" sz="1600" dirty="0">
                <a:latin typeface="+mn-ea"/>
              </a:rPr>
              <a:t>（建议托福</a:t>
            </a:r>
            <a:r>
              <a:rPr lang="en-US" altLang="zh-CN" sz="1600" dirty="0">
                <a:latin typeface="+mn-ea"/>
              </a:rPr>
              <a:t>90</a:t>
            </a:r>
            <a:r>
              <a:rPr lang="zh-CN" altLang="en-US" sz="1600" dirty="0">
                <a:latin typeface="+mn-ea"/>
              </a:rPr>
              <a:t>分以上）</a:t>
            </a:r>
            <a:endParaRPr lang="zh-CN" altLang="en-US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4 -18</a:t>
            </a:r>
            <a:r>
              <a:rPr lang="zh-CN" altLang="en-US" sz="1600" dirty="0">
                <a:latin typeface="+mn-ea"/>
              </a:rPr>
              <a:t>个月的企业实习，可自由选择实习期长度和实习国家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完善的职业发展咨询服务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：</a:t>
            </a:r>
            <a:r>
              <a:rPr lang="zh-CN" altLang="en-US" sz="1600" dirty="0">
                <a:latin typeface="+mn-ea"/>
              </a:rPr>
              <a:t>由具有国际企业工作背景的专业咨询团队，为学生提供系统的就业指导。</a:t>
            </a:r>
            <a:endParaRPr lang="en-US" altLang="zh-CN" sz="1600" dirty="0">
              <a:latin typeface="+mn-ea"/>
            </a:endParaRPr>
          </a:p>
        </p:txBody>
      </p:sp>
      <p:sp>
        <p:nvSpPr>
          <p:cNvPr id="31" name="Rectangle 34"/>
          <p:cNvSpPr/>
          <p:nvPr/>
        </p:nvSpPr>
        <p:spPr>
          <a:xfrm rot="5400000">
            <a:off x="8982684" y="-1888317"/>
            <a:ext cx="386068" cy="5854785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892644" y="823737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3732" y="1232108"/>
            <a:ext cx="5939379" cy="21147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44" y="3774265"/>
            <a:ext cx="4495799" cy="1919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637411" y="114213"/>
            <a:ext cx="10510468" cy="712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zh-CN" altLang="zh-CN" sz="3200" b="1" dirty="0">
                <a:latin typeface="+mn-ea"/>
                <a:ea typeface="+mn-ea"/>
              </a:rPr>
              <a:t>大学校管理学硕士</a:t>
            </a:r>
            <a:r>
              <a:rPr kumimoji="1" lang="zh-CN" altLang="en-US" sz="3200" b="1" dirty="0">
                <a:latin typeface="+mn-ea"/>
                <a:ea typeface="+mn-ea"/>
              </a:rPr>
              <a:t> </a:t>
            </a:r>
            <a:r>
              <a:rPr lang="fr-FR" altLang="zh-CN" sz="3200" b="1" dirty="0">
                <a:latin typeface="+mn-ea"/>
                <a:ea typeface="+mn-ea"/>
              </a:rPr>
              <a:t>Master in Management</a:t>
            </a:r>
            <a:endParaRPr lang="fr-FR" altLang="zh-CN" sz="32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022179" y="-1861856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0485" y="78435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专业方向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6166" y="1248448"/>
            <a:ext cx="56784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ACCOUNTING &amp; FINANCE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会计与金融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 smtClean="0"/>
              <a:t>• </a:t>
            </a:r>
            <a:r>
              <a:rPr lang="en-US" altLang="zh-CN" sz="1600" dirty="0"/>
              <a:t>Financial Analysis &amp; Investment Management </a:t>
            </a:r>
            <a:r>
              <a:rPr lang="zh-CN" altLang="en-US" sz="1600" dirty="0"/>
              <a:t>财务分析与投资管理</a:t>
            </a:r>
            <a:endParaRPr lang="zh-CN" altLang="en-US" sz="1600" dirty="0"/>
          </a:p>
          <a:p>
            <a:r>
              <a:rPr lang="en-US" altLang="zh-CN" sz="1600" dirty="0"/>
              <a:t>• Corporate Finance &amp; Investment Banking </a:t>
            </a:r>
            <a:r>
              <a:rPr lang="zh-CN" altLang="en-US" sz="1600" dirty="0"/>
              <a:t>公司金融与投资银行</a:t>
            </a:r>
            <a:endParaRPr lang="zh-CN" altLang="en-US" sz="1600" dirty="0"/>
          </a:p>
          <a:p>
            <a:r>
              <a:rPr lang="en-US" altLang="zh-CN" sz="1600" dirty="0"/>
              <a:t>• Financial Markets &amp; Sustainable Investments </a:t>
            </a:r>
            <a:r>
              <a:rPr lang="zh-CN" altLang="en-US" sz="1600" dirty="0"/>
              <a:t>金融市场与可持续投资</a:t>
            </a:r>
            <a:endParaRPr lang="zh-CN" altLang="en-US" sz="1600" dirty="0"/>
          </a:p>
          <a:p>
            <a:r>
              <a:rPr lang="en-US" altLang="zh-CN" sz="1600" dirty="0"/>
              <a:t>• Sustainability Performance &amp; Management Control </a:t>
            </a:r>
            <a:r>
              <a:rPr lang="zh-CN" altLang="en-US" sz="1600" dirty="0"/>
              <a:t>可持续性绩效与管理控制</a:t>
            </a:r>
            <a:endParaRPr lang="zh-CN" altLang="en-US" sz="1600" dirty="0"/>
          </a:p>
          <a:p>
            <a:r>
              <a:rPr lang="en-US" altLang="zh-CN" sz="1600" dirty="0"/>
              <a:t>• Data Management for Finance </a:t>
            </a:r>
            <a:r>
              <a:rPr lang="zh-CN" altLang="en-US" sz="1600" dirty="0"/>
              <a:t>大数据</a:t>
            </a:r>
            <a:r>
              <a:rPr lang="zh-CN" altLang="en-US" sz="1600" dirty="0" smtClean="0"/>
              <a:t>金融</a:t>
            </a:r>
            <a:endParaRPr lang="en-US" altLang="zh-CN" sz="1600" dirty="0" smtClean="0"/>
          </a:p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BUSINESS &amp; SOCIETY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商业与社会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Entrepreneurship &amp; Innovation for Impact </a:t>
            </a:r>
            <a:r>
              <a:rPr lang="zh-CN" altLang="en-US" sz="1600" dirty="0"/>
              <a:t>创业与创新的</a:t>
            </a:r>
            <a:r>
              <a:rPr lang="zh-CN" altLang="en-US" sz="1600" dirty="0" smtClean="0"/>
              <a:t>影响力</a:t>
            </a:r>
            <a:endParaRPr lang="en-US" altLang="zh-CN" sz="1600" dirty="0" smtClean="0"/>
          </a:p>
          <a:p>
            <a:r>
              <a:rPr lang="en-US" altLang="zh-CN" sz="1600" dirty="0"/>
              <a:t>• Responsible Procurement &amp; Supply Chain Management </a:t>
            </a:r>
            <a:r>
              <a:rPr lang="zh-CN" altLang="en-US" sz="1600" dirty="0"/>
              <a:t>采购与供应链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dirty="0"/>
              <a:t>• Management for Sustainable Business </a:t>
            </a:r>
            <a:r>
              <a:rPr lang="zh-CN" altLang="en-US" sz="1600" dirty="0"/>
              <a:t>可持续商业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MARKETING &amp; SALES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市场营销与销售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Brand Strategy &amp; Product Management </a:t>
            </a:r>
            <a:r>
              <a:rPr lang="zh-CN" altLang="en-US" sz="1600" dirty="0"/>
              <a:t>品牌战略与产品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dirty="0"/>
              <a:t>• Digital Marketing </a:t>
            </a:r>
            <a:r>
              <a:rPr lang="zh-CN" altLang="en-US" sz="1600" dirty="0"/>
              <a:t>数字</a:t>
            </a:r>
            <a:r>
              <a:rPr lang="zh-CN" altLang="en-US" sz="1600" dirty="0" smtClean="0"/>
              <a:t>营销</a:t>
            </a:r>
            <a:endParaRPr lang="en-US" altLang="zh-CN" sz="1600" dirty="0" smtClean="0"/>
          </a:p>
          <a:p>
            <a:r>
              <a:rPr lang="en-US" altLang="zh-CN" sz="1600" dirty="0"/>
              <a:t>• Business Development &amp; Growth Hacking </a:t>
            </a:r>
            <a:r>
              <a:rPr lang="zh-CN" altLang="en-US" sz="1600" dirty="0"/>
              <a:t>商业发展与增长</a:t>
            </a:r>
            <a:r>
              <a:rPr lang="zh-CN" altLang="en-US" sz="1600" dirty="0" smtClean="0"/>
              <a:t>黑客</a:t>
            </a:r>
            <a:endParaRPr lang="en-US" altLang="zh-CN" sz="1600" dirty="0" smtClean="0"/>
          </a:p>
          <a:p>
            <a:r>
              <a:rPr lang="en-US" altLang="zh-CN" sz="1600" dirty="0"/>
              <a:t>• Data Science for Marketing </a:t>
            </a:r>
            <a:r>
              <a:rPr lang="zh-CN" altLang="en-US" sz="1600" dirty="0"/>
              <a:t>营销大数据科学</a:t>
            </a:r>
            <a:endParaRPr lang="en-US" altLang="zh-CN" sz="1600" dirty="0" smtClean="0"/>
          </a:p>
        </p:txBody>
      </p:sp>
      <p:sp>
        <p:nvSpPr>
          <p:cNvPr id="32" name="矩形 31"/>
          <p:cNvSpPr/>
          <p:nvPr/>
        </p:nvSpPr>
        <p:spPr>
          <a:xfrm>
            <a:off x="6892644" y="823737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75399" y="1248448"/>
            <a:ext cx="567266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MANAGEMENT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管理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Public Policy &amp; International Cooperation </a:t>
            </a:r>
            <a:r>
              <a:rPr lang="zh-CN" altLang="en-US" sz="1600" dirty="0"/>
              <a:t>公共政策与国际</a:t>
            </a:r>
            <a:r>
              <a:rPr lang="zh-CN" altLang="en-US" sz="1600" dirty="0" smtClean="0"/>
              <a:t>合作</a:t>
            </a:r>
            <a:endParaRPr lang="en-US" altLang="zh-CN" sz="1600" dirty="0" smtClean="0"/>
          </a:p>
          <a:p>
            <a:r>
              <a:rPr lang="en-US" altLang="zh-CN" sz="1600" dirty="0" smtClean="0"/>
              <a:t>• </a:t>
            </a:r>
            <a:r>
              <a:rPr lang="en-US" altLang="zh-CN" sz="1600" dirty="0"/>
              <a:t>Digital Business &amp; Data Management </a:t>
            </a:r>
            <a:r>
              <a:rPr lang="zh-CN" altLang="en-US" sz="1600" dirty="0"/>
              <a:t>数字商务与大</a:t>
            </a:r>
            <a:r>
              <a:rPr lang="zh-CN" altLang="en-US" sz="1600" dirty="0" smtClean="0"/>
              <a:t>数据管理</a:t>
            </a:r>
            <a:endParaRPr lang="en-US" altLang="zh-CN" sz="1600" dirty="0" smtClean="0"/>
          </a:p>
          <a:p>
            <a:r>
              <a:rPr lang="en-US" altLang="zh-CN" sz="1600" dirty="0"/>
              <a:t>• Human Resource Management &amp; People Development </a:t>
            </a:r>
            <a:r>
              <a:rPr lang="zh-CN" altLang="en-US" sz="1600" dirty="0"/>
              <a:t>人力资源管理与人员</a:t>
            </a:r>
            <a:r>
              <a:rPr lang="zh-CN" altLang="en-US" sz="1600" dirty="0" smtClean="0"/>
              <a:t>发展</a:t>
            </a:r>
            <a:endParaRPr lang="en-US" altLang="zh-CN" sz="1600" dirty="0" smtClean="0"/>
          </a:p>
          <a:p>
            <a:r>
              <a:rPr lang="en-US" altLang="zh-CN" sz="1600" dirty="0"/>
              <a:t>• International Management &amp; Business </a:t>
            </a:r>
            <a:r>
              <a:rPr lang="zh-CN" altLang="en-US" sz="1600" dirty="0"/>
              <a:t>国际商务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dirty="0" smtClean="0"/>
              <a:t>• </a:t>
            </a:r>
            <a:r>
              <a:rPr lang="en-US" altLang="zh-CN" sz="1600" dirty="0"/>
              <a:t>Business Strategy &amp; Consulting </a:t>
            </a:r>
            <a:r>
              <a:rPr lang="zh-CN" altLang="en-US" sz="1600" dirty="0"/>
              <a:t>商业战略与咨询</a:t>
            </a:r>
            <a:endParaRPr lang="en-US" altLang="zh-CN" sz="1600" dirty="0" smtClean="0"/>
          </a:p>
          <a:p>
            <a:endParaRPr lang="en-US" altLang="zh-CN" sz="1600" b="1" dirty="0" smtClean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OTHER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SPECIALISATIONS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其他专业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Food &amp; Agribusiness Management </a:t>
            </a:r>
            <a:r>
              <a:rPr lang="zh-CN" altLang="en-US" sz="1600" dirty="0"/>
              <a:t>食品与农业企业管理</a:t>
            </a:r>
            <a:endParaRPr lang="en-US" altLang="zh-CN" sz="1600" dirty="0"/>
          </a:p>
          <a:p>
            <a:r>
              <a:rPr lang="en-US" altLang="zh-CN" sz="1600" dirty="0"/>
              <a:t>• Sustainable Luxury </a:t>
            </a:r>
            <a:r>
              <a:rPr lang="zh-CN" altLang="en-US" sz="1600" dirty="0"/>
              <a:t>可持续奢侈品管理</a:t>
            </a:r>
            <a:endParaRPr lang="en-US" altLang="zh-CN" sz="1600" dirty="0"/>
          </a:p>
          <a:p>
            <a:r>
              <a:rPr lang="en-US" altLang="zh-CN" sz="1600" dirty="0"/>
              <a:t>• Cultural &amp; Arts Management </a:t>
            </a:r>
            <a:r>
              <a:rPr lang="zh-CN" altLang="en-US" sz="1600" dirty="0"/>
              <a:t>文化与艺术管理</a:t>
            </a:r>
            <a:endParaRPr lang="en-US" altLang="zh-CN" sz="1600" dirty="0"/>
          </a:p>
        </p:txBody>
      </p:sp>
      <p:sp>
        <p:nvSpPr>
          <p:cNvPr id="19" name="矩形 18"/>
          <p:cNvSpPr/>
          <p:nvPr/>
        </p:nvSpPr>
        <p:spPr>
          <a:xfrm>
            <a:off x="9022274" y="3028723"/>
            <a:ext cx="2837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637410" y="23306"/>
            <a:ext cx="10510468" cy="712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zh-CN" sz="3200" b="1" dirty="0">
                <a:latin typeface="+mn-ea"/>
                <a:ea typeface="+mn-ea"/>
              </a:rPr>
              <a:t>大学校管理学硕士</a:t>
            </a:r>
            <a:r>
              <a:rPr lang="zh-CN" altLang="en-US" sz="3200" b="1" dirty="0">
                <a:latin typeface="+mn-ea"/>
                <a:ea typeface="+mn-ea"/>
              </a:rPr>
              <a:t> </a:t>
            </a:r>
            <a:r>
              <a:rPr lang="fr-FR" altLang="zh-CN" sz="2800" b="1" dirty="0">
                <a:latin typeface="+mn-ea"/>
                <a:ea typeface="+mn-ea"/>
              </a:rPr>
              <a:t>Master in Management</a:t>
            </a:r>
            <a:endParaRPr lang="fr-FR" altLang="zh-CN" sz="28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2898897" y="619231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7002" y="3243141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就业方向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66990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0" name="Rectangle 34"/>
          <p:cNvSpPr/>
          <p:nvPr/>
        </p:nvSpPr>
        <p:spPr>
          <a:xfrm rot="5400000">
            <a:off x="8894539" y="-1953936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92644" y="66997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fr-FR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</a:t>
            </a:r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介绍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57985" y="1417265"/>
            <a:ext cx="5668836" cy="4629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授课语言：</a:t>
            </a:r>
            <a:r>
              <a:rPr kumimoji="1" lang="zh-CN" altLang="en-US" sz="1800" dirty="0">
                <a:latin typeface="+mn-ea"/>
              </a:rPr>
              <a:t>英语</a:t>
            </a:r>
            <a:r>
              <a:rPr kumimoji="1" lang="en-US" altLang="zh-CN" sz="1800" dirty="0">
                <a:latin typeface="+mn-ea"/>
              </a:rPr>
              <a:t>&amp;</a:t>
            </a:r>
            <a:r>
              <a:rPr kumimoji="1" lang="zh-CN" altLang="en-US" sz="1800" dirty="0">
                <a:latin typeface="+mn-ea"/>
              </a:rPr>
              <a:t>法语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入学时间</a:t>
            </a:r>
            <a:r>
              <a:rPr kumimoji="1" lang="zh-CN" altLang="en-US" sz="1800" b="1" dirty="0" smtClean="0">
                <a:latin typeface="+mn-ea"/>
              </a:rPr>
              <a:t>：</a:t>
            </a:r>
            <a:r>
              <a:rPr kumimoji="1" lang="en-US" altLang="zh-CN" sz="1800" dirty="0" smtClean="0">
                <a:latin typeface="+mn-ea"/>
              </a:rPr>
              <a:t>9</a:t>
            </a:r>
            <a:r>
              <a:rPr kumimoji="1" lang="zh-CN" altLang="en-US" sz="1800" dirty="0" smtClean="0">
                <a:latin typeface="+mn-ea"/>
              </a:rPr>
              <a:t>月</a:t>
            </a:r>
            <a:r>
              <a:rPr kumimoji="1" lang="zh-CN" altLang="en-US" sz="1800" dirty="0">
                <a:latin typeface="+mn-ea"/>
              </a:rPr>
              <a:t>入学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学制：</a:t>
            </a:r>
            <a:r>
              <a:rPr kumimoji="1" lang="en-US" altLang="zh-CN" sz="1800" dirty="0">
                <a:latin typeface="+mn-ea"/>
              </a:rPr>
              <a:t>2-3</a:t>
            </a:r>
            <a:r>
              <a:rPr kumimoji="1" lang="zh-CN" altLang="en-US" sz="1800" dirty="0">
                <a:latin typeface="+mn-ea"/>
              </a:rPr>
              <a:t>年 </a:t>
            </a:r>
            <a:r>
              <a:rPr kumimoji="1" lang="en-US" altLang="zh-CN" sz="1800" dirty="0">
                <a:latin typeface="+mn-ea"/>
              </a:rPr>
              <a:t>(</a:t>
            </a:r>
            <a:r>
              <a:rPr kumimoji="1" lang="zh-CN" altLang="en-US" sz="1800" dirty="0">
                <a:solidFill>
                  <a:srgbClr val="FF0000"/>
                </a:solidFill>
                <a:latin typeface="+mn-ea"/>
              </a:rPr>
              <a:t>间隔年</a:t>
            </a:r>
            <a:r>
              <a:rPr kumimoji="1" lang="zh-CN" altLang="en-US" sz="1800" dirty="0">
                <a:latin typeface="+mn-ea"/>
              </a:rPr>
              <a:t>可选</a:t>
            </a:r>
            <a:r>
              <a:rPr kumimoji="1" lang="en-US" altLang="zh-CN" sz="1800" dirty="0">
                <a:latin typeface="+mn-ea"/>
              </a:rPr>
              <a:t>)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总</a:t>
            </a:r>
            <a:r>
              <a:rPr kumimoji="1" lang="zh-CN" altLang="zh-CN" sz="1800" b="1" dirty="0">
                <a:latin typeface="+mn-ea"/>
              </a:rPr>
              <a:t>学费</a:t>
            </a:r>
            <a:r>
              <a:rPr kumimoji="1" lang="zh-CN" altLang="zh-CN" sz="1800" b="1" dirty="0" smtClean="0">
                <a:latin typeface="+mn-ea"/>
              </a:rPr>
              <a:t>：</a:t>
            </a:r>
            <a:r>
              <a:rPr kumimoji="1" lang="en-US" altLang="zh-CN" dirty="0">
                <a:latin typeface="+mn-ea"/>
              </a:rPr>
              <a:t>2</a:t>
            </a:r>
            <a:r>
              <a:rPr kumimoji="1" lang="zh-CN" altLang="en-US" dirty="0">
                <a:latin typeface="+mn-ea"/>
              </a:rPr>
              <a:t>年</a:t>
            </a:r>
            <a:r>
              <a:rPr kumimoji="1" lang="zh-CN" altLang="en-US" sz="1800" dirty="0" smtClean="0">
                <a:latin typeface="+mn-ea"/>
              </a:rPr>
              <a:t>标准</a:t>
            </a:r>
            <a:r>
              <a:rPr kumimoji="1" lang="zh-CN" altLang="en-US" sz="1800" dirty="0">
                <a:latin typeface="+mn-ea"/>
              </a:rPr>
              <a:t>学制</a:t>
            </a:r>
            <a:r>
              <a:rPr kumimoji="1" lang="zh-CN" altLang="en-US" sz="1800" dirty="0" smtClean="0">
                <a:latin typeface="+mn-ea"/>
              </a:rPr>
              <a:t>：</a:t>
            </a:r>
            <a:r>
              <a:rPr kumimoji="1" lang="en-US" altLang="zh-CN" sz="1800" dirty="0" smtClean="0">
                <a:latin typeface="+mn-ea"/>
              </a:rPr>
              <a:t>33,000</a:t>
            </a:r>
            <a:r>
              <a:rPr kumimoji="1" lang="zh-CN" altLang="zh-CN" sz="1800" dirty="0" smtClean="0">
                <a:latin typeface="+mn-ea"/>
              </a:rPr>
              <a:t>欧元 </a:t>
            </a:r>
            <a:r>
              <a:rPr kumimoji="1" lang="en-US" altLang="zh-CN" sz="1800" dirty="0">
                <a:latin typeface="+mn-ea"/>
              </a:rPr>
              <a:t>(2</a:t>
            </a:r>
            <a:r>
              <a:rPr kumimoji="1" lang="zh-CN" altLang="zh-CN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)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奖学金</a:t>
            </a:r>
            <a:r>
              <a:rPr kumimoji="1" lang="zh-CN" altLang="en-US" sz="1970" dirty="0">
                <a:latin typeface="+mn-ea"/>
              </a:rPr>
              <a:t>* </a:t>
            </a:r>
            <a:r>
              <a:rPr kumimoji="1" lang="zh-CN" altLang="en-US" sz="1800" b="1" dirty="0">
                <a:latin typeface="+mn-ea"/>
              </a:rPr>
              <a:t>：</a:t>
            </a:r>
            <a:endParaRPr kumimoji="1" lang="en-US" altLang="zh-CN" sz="18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早申请奖学金：</a:t>
            </a:r>
            <a:r>
              <a:rPr kumimoji="1" lang="zh-CN" altLang="en-US" sz="1800" dirty="0">
                <a:latin typeface="+mn-ea"/>
              </a:rPr>
              <a:t>减免</a:t>
            </a:r>
            <a:r>
              <a:rPr kumimoji="1" lang="en-US" altLang="zh-CN" sz="1800" dirty="0">
                <a:solidFill>
                  <a:srgbClr val="C00000"/>
                </a:solidFill>
                <a:latin typeface="+mn-ea"/>
              </a:rPr>
              <a:t>1500</a:t>
            </a:r>
            <a:r>
              <a:rPr kumimoji="1" lang="zh-CN" altLang="en-US" sz="1800" dirty="0">
                <a:solidFill>
                  <a:srgbClr val="C00000"/>
                </a:solidFill>
                <a:latin typeface="+mn-ea"/>
              </a:rPr>
              <a:t>欧元</a:t>
            </a:r>
            <a:r>
              <a:rPr kumimoji="1" lang="zh-CN" altLang="en-US" sz="1800" dirty="0">
                <a:latin typeface="+mn-ea"/>
              </a:rPr>
              <a:t>学费，在</a:t>
            </a:r>
            <a:r>
              <a:rPr kumimoji="1" lang="en-US" altLang="zh-CN" sz="1800" dirty="0">
                <a:latin typeface="+mn-ea"/>
              </a:rPr>
              <a:t>2023</a:t>
            </a:r>
            <a:r>
              <a:rPr kumimoji="1" lang="zh-CN" altLang="en-US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1</a:t>
            </a:r>
            <a:r>
              <a:rPr kumimoji="1" lang="zh-CN" altLang="en-US" sz="1800" dirty="0">
                <a:latin typeface="+mn-ea"/>
              </a:rPr>
              <a:t>月</a:t>
            </a:r>
            <a:r>
              <a:rPr kumimoji="1" lang="en-US" altLang="zh-CN" sz="1800" dirty="0">
                <a:latin typeface="+mn-ea"/>
              </a:rPr>
              <a:t>31</a:t>
            </a:r>
            <a:r>
              <a:rPr kumimoji="1" lang="zh-CN" altLang="en-US" sz="1800" dirty="0">
                <a:latin typeface="+mn-ea"/>
              </a:rPr>
              <a:t>日前完成申请流程即可获得。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互助奖学金：</a:t>
            </a:r>
            <a:r>
              <a:rPr kumimoji="1" lang="zh-CN" altLang="en-US" sz="1800" dirty="0">
                <a:latin typeface="+mn-ea"/>
              </a:rPr>
              <a:t>最高减免</a:t>
            </a:r>
            <a:r>
              <a:rPr kumimoji="1" lang="en-US" altLang="zh-CN" sz="1800" dirty="0">
                <a:solidFill>
                  <a:srgbClr val="C00000"/>
                </a:solidFill>
                <a:latin typeface="+mn-ea"/>
              </a:rPr>
              <a:t>30%</a:t>
            </a:r>
            <a:r>
              <a:rPr kumimoji="1" lang="zh-CN" altLang="en-US" sz="1800" dirty="0">
                <a:latin typeface="+mn-ea"/>
              </a:rPr>
              <a:t>学费，依据申请者学业成绩及经济状况评定，需在</a:t>
            </a:r>
            <a:r>
              <a:rPr kumimoji="1" lang="en-US" altLang="zh-CN" sz="1800" dirty="0">
                <a:latin typeface="+mn-ea"/>
              </a:rPr>
              <a:t>2023</a:t>
            </a:r>
            <a:r>
              <a:rPr kumimoji="1" lang="zh-CN" altLang="en-US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4</a:t>
            </a:r>
            <a:r>
              <a:rPr kumimoji="1" lang="zh-CN" altLang="en-US" sz="1800" dirty="0">
                <a:latin typeface="+mn-ea"/>
              </a:rPr>
              <a:t>月</a:t>
            </a:r>
            <a:r>
              <a:rPr kumimoji="1" lang="en-US" altLang="zh-CN" sz="1800" dirty="0" smtClean="0">
                <a:latin typeface="+mn-ea"/>
              </a:rPr>
              <a:t>30</a:t>
            </a:r>
            <a:r>
              <a:rPr kumimoji="1" lang="zh-CN" altLang="en-US" sz="1800" dirty="0" smtClean="0">
                <a:latin typeface="+mn-ea"/>
              </a:rPr>
              <a:t>日前</a:t>
            </a:r>
            <a:r>
              <a:rPr kumimoji="1" lang="zh-CN" altLang="en-US" sz="1800" dirty="0">
                <a:latin typeface="+mn-ea"/>
              </a:rPr>
              <a:t>提交申请。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卓越奖学金</a:t>
            </a:r>
            <a:r>
              <a:rPr kumimoji="1" lang="zh-CN" altLang="en-US" sz="1800" dirty="0">
                <a:latin typeface="+mn-ea"/>
              </a:rPr>
              <a:t>：最高减免</a:t>
            </a:r>
            <a:r>
              <a:rPr kumimoji="1" lang="en-US" altLang="zh-CN" sz="1800" dirty="0">
                <a:solidFill>
                  <a:srgbClr val="C00000"/>
                </a:solidFill>
                <a:latin typeface="+mn-ea"/>
              </a:rPr>
              <a:t>50%</a:t>
            </a:r>
            <a:r>
              <a:rPr kumimoji="1" lang="zh-CN" altLang="en-US" sz="1800" dirty="0">
                <a:latin typeface="+mn-ea"/>
              </a:rPr>
              <a:t>学费，依据申请者学业成绩、语言水平等标准择优发放，需在</a:t>
            </a:r>
            <a:r>
              <a:rPr kumimoji="1" lang="en-US" altLang="zh-CN" sz="1800" dirty="0">
                <a:latin typeface="+mn-ea"/>
              </a:rPr>
              <a:t>2023</a:t>
            </a:r>
            <a:r>
              <a:rPr kumimoji="1" lang="zh-CN" altLang="en-US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5</a:t>
            </a:r>
            <a:r>
              <a:rPr kumimoji="1" lang="zh-CN" altLang="en-US" sz="1800" dirty="0">
                <a:latin typeface="+mn-ea"/>
              </a:rPr>
              <a:t>月</a:t>
            </a:r>
            <a:r>
              <a:rPr kumimoji="1" lang="en-US" altLang="zh-CN" sz="1800" dirty="0">
                <a:latin typeface="+mn-ea"/>
              </a:rPr>
              <a:t>1</a:t>
            </a:r>
            <a:r>
              <a:rPr kumimoji="1" lang="zh-CN" altLang="en-US" sz="1800" dirty="0">
                <a:latin typeface="+mn-ea"/>
              </a:rPr>
              <a:t>日前提交申请。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405" dirty="0">
                <a:latin typeface="+mn-ea"/>
              </a:rPr>
              <a:t>*除早申请奖学金外，奖学金不累计，按获得最高金额减免学费，且仅面向</a:t>
            </a:r>
            <a:r>
              <a:rPr kumimoji="1" lang="en-US" altLang="zh-CN" sz="1405" dirty="0" smtClean="0">
                <a:latin typeface="+mn-ea"/>
              </a:rPr>
              <a:t>2023</a:t>
            </a:r>
            <a:r>
              <a:rPr kumimoji="1" lang="zh-CN" altLang="en-US" sz="1405" dirty="0" smtClean="0">
                <a:latin typeface="+mn-ea"/>
              </a:rPr>
              <a:t>秋季</a:t>
            </a:r>
            <a:r>
              <a:rPr kumimoji="1" lang="zh-CN" altLang="en-US" sz="1405" dirty="0">
                <a:latin typeface="+mn-ea"/>
              </a:rPr>
              <a:t>项目入学的国际申请者。</a:t>
            </a:r>
            <a:endParaRPr kumimoji="1" lang="en-US" altLang="zh-CN" sz="1405" dirty="0"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1989" y="701390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关键数字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1" name="Rectangle 34"/>
          <p:cNvSpPr/>
          <p:nvPr/>
        </p:nvSpPr>
        <p:spPr>
          <a:xfrm rot="5400000">
            <a:off x="2893884" y="-1959065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91989" y="67315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申请要求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1267" y="1142358"/>
            <a:ext cx="5020733" cy="1565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latin typeface="+mn-ea"/>
              </a:rPr>
              <a:t>学术背景</a:t>
            </a:r>
            <a:r>
              <a:rPr lang="zh-CN" altLang="en-US" sz="1600" dirty="0">
                <a:latin typeface="+mn-ea"/>
              </a:rPr>
              <a:t>：四年制本科毕业</a:t>
            </a:r>
            <a:r>
              <a:rPr lang="zh-CN" altLang="fr-FR" sz="1600" dirty="0">
                <a:latin typeface="+mn-ea"/>
              </a:rPr>
              <a:t>，</a:t>
            </a:r>
            <a:r>
              <a:rPr lang="zh-CN" altLang="en-US" sz="1600" dirty="0">
                <a:latin typeface="+mn-ea"/>
              </a:rPr>
              <a:t>不限专业</a:t>
            </a:r>
            <a:endParaRPr lang="fr-FR" altLang="zh-CN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fr-FR" altLang="zh-CN" sz="1600" dirty="0">
                <a:latin typeface="+mn-ea"/>
              </a:rPr>
              <a:t>          </a:t>
            </a:r>
            <a:r>
              <a:rPr lang="fr-FR" altLang="zh-CN" sz="1600" dirty="0" smtClean="0">
                <a:latin typeface="+mn-ea"/>
              </a:rPr>
              <a:t>	  GPA </a:t>
            </a:r>
            <a:r>
              <a:rPr lang="fr-FR" altLang="zh-CN" sz="1600" dirty="0">
                <a:latin typeface="+mn-ea"/>
              </a:rPr>
              <a:t>&gt;3.0</a:t>
            </a:r>
            <a:endParaRPr lang="zh-CN" altLang="en-US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fr-FR" sz="1600" b="1" dirty="0">
                <a:latin typeface="+mn-ea"/>
              </a:rPr>
              <a:t>申请</a:t>
            </a:r>
            <a:r>
              <a:rPr lang="zh-CN" altLang="en-US" sz="1600" b="1" dirty="0">
                <a:latin typeface="+mn-ea"/>
              </a:rPr>
              <a:t>要求</a:t>
            </a:r>
            <a:r>
              <a:rPr lang="zh-CN" altLang="en-US" sz="1600" dirty="0">
                <a:latin typeface="+mn-ea"/>
              </a:rPr>
              <a:t>：</a:t>
            </a:r>
            <a:r>
              <a:rPr lang="zh-CN" altLang="pl-PL" sz="1600" dirty="0">
                <a:latin typeface="+mn-ea"/>
              </a:rPr>
              <a:t>雅思</a:t>
            </a:r>
            <a:r>
              <a:rPr lang="pl-PL" altLang="zh-CN" sz="1600" dirty="0">
                <a:latin typeface="+mn-ea"/>
              </a:rPr>
              <a:t>6</a:t>
            </a:r>
            <a:r>
              <a:rPr lang="zh-CN" altLang="en-US" sz="1600" dirty="0">
                <a:latin typeface="+mn-ea"/>
              </a:rPr>
              <a:t>分</a:t>
            </a:r>
            <a:r>
              <a:rPr lang="en-US" altLang="zh-CN" sz="1600" dirty="0">
                <a:latin typeface="+mn-ea"/>
              </a:rPr>
              <a:t>/</a:t>
            </a:r>
            <a:r>
              <a:rPr lang="zh-CN" altLang="en-US" sz="1600" dirty="0" smtClean="0">
                <a:latin typeface="+mn-ea"/>
              </a:rPr>
              <a:t>托福</a:t>
            </a:r>
            <a:r>
              <a:rPr lang="en-US" altLang="zh-CN" sz="1600" dirty="0" smtClean="0">
                <a:latin typeface="+mn-ea"/>
              </a:rPr>
              <a:t>84</a:t>
            </a:r>
            <a:r>
              <a:rPr lang="zh-CN" altLang="en-US" sz="1600" dirty="0" smtClean="0">
                <a:latin typeface="+mn-ea"/>
              </a:rPr>
              <a:t>分</a:t>
            </a:r>
            <a:r>
              <a:rPr lang="en-US" altLang="zh-CN" sz="1600" dirty="0">
                <a:latin typeface="+mn-ea"/>
              </a:rPr>
              <a:t>/</a:t>
            </a:r>
            <a:r>
              <a:rPr lang="zh-CN" altLang="en-US" sz="1600" dirty="0">
                <a:latin typeface="+mn-ea"/>
              </a:rPr>
              <a:t>托业</a:t>
            </a:r>
            <a:r>
              <a:rPr lang="en-US" altLang="zh-CN" sz="1600" dirty="0" smtClean="0">
                <a:latin typeface="+mn-ea"/>
              </a:rPr>
              <a:t>650</a:t>
            </a:r>
            <a:r>
              <a:rPr lang="zh-CN" altLang="en-US" sz="1600" dirty="0" smtClean="0">
                <a:latin typeface="+mn-ea"/>
              </a:rPr>
              <a:t>分以上</a:t>
            </a:r>
            <a:endParaRPr lang="zh-CN" altLang="en-US" sz="1600" dirty="0" smtClean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 smtClean="0">
                <a:latin typeface="+mn-ea"/>
              </a:rPr>
              <a:t> </a:t>
            </a:r>
            <a:r>
              <a:rPr lang="en-US" altLang="zh-CN" sz="1600" dirty="0" smtClean="0">
                <a:latin typeface="+mn-ea"/>
              </a:rPr>
              <a:t>                 (</a:t>
            </a:r>
            <a:r>
              <a:rPr lang="zh-CN" altLang="en-US" sz="1600" dirty="0" smtClean="0">
                <a:latin typeface="+mn-ea"/>
              </a:rPr>
              <a:t>无小分限制）</a:t>
            </a:r>
            <a:r>
              <a:rPr lang="zh-CN" altLang="fr-FR" sz="1600" dirty="0" smtClean="0">
                <a:latin typeface="+mn-ea"/>
              </a:rPr>
              <a:t> </a:t>
            </a:r>
            <a:endParaRPr lang="en-US" altLang="zh-CN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               Teams</a:t>
            </a:r>
            <a:r>
              <a:rPr lang="fr-FR" altLang="zh-CN" sz="1600" dirty="0" smtClean="0">
                <a:latin typeface="+mn-ea"/>
              </a:rPr>
              <a:t> </a:t>
            </a:r>
            <a:r>
              <a:rPr lang="zh-CN" altLang="fr-FR" sz="1600" dirty="0">
                <a:latin typeface="+mn-ea"/>
              </a:rPr>
              <a:t>视频面试</a:t>
            </a:r>
            <a:endParaRPr lang="en-US" altLang="zh-CN" sz="16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t="15518" b="2841"/>
          <a:stretch>
            <a:fillRect/>
          </a:stretch>
        </p:blipFill>
        <p:spPr>
          <a:xfrm>
            <a:off x="0" y="3696204"/>
            <a:ext cx="3995483" cy="238444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086735" y="4898390"/>
            <a:ext cx="2933065" cy="1223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22437E"/>
                </a:solidFill>
                <a:latin typeface="+mn-ea"/>
              </a:rPr>
              <a:t> </a:t>
            </a:r>
            <a:r>
              <a:rPr lang="zh-CN" altLang="en-US" sz="1400" b="1" dirty="0" smtClean="0">
                <a:solidFill>
                  <a:srgbClr val="22437E"/>
                </a:solidFill>
                <a:latin typeface="+mn-ea"/>
              </a:rPr>
              <a:t>€</a:t>
            </a:r>
            <a:r>
              <a:rPr lang="en-US" altLang="zh-CN" sz="1400" b="1" dirty="0" smtClean="0">
                <a:solidFill>
                  <a:srgbClr val="22437E"/>
                </a:solidFill>
                <a:latin typeface="+mn-ea"/>
              </a:rPr>
              <a:t>41,455 </a:t>
            </a:r>
            <a:r>
              <a:rPr lang="zh-CN" altLang="en-US" sz="1400" b="1" dirty="0" smtClean="0">
                <a:solidFill>
                  <a:srgbClr val="192532"/>
                </a:solidFill>
                <a:latin typeface="+mn-ea"/>
              </a:rPr>
              <a:t>平均年薪</a:t>
            </a:r>
            <a:endParaRPr lang="en-US" altLang="zh-CN" sz="1400" b="1" dirty="0" smtClean="0">
              <a:solidFill>
                <a:srgbClr val="192532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400" b="1" dirty="0" smtClean="0">
                <a:solidFill>
                  <a:srgbClr val="22437E"/>
                </a:solidFill>
                <a:latin typeface="+mn-ea"/>
              </a:rPr>
              <a:t>83% </a:t>
            </a:r>
            <a:r>
              <a:rPr lang="zh-CN" altLang="en-US" sz="1400" b="1" dirty="0" smtClean="0">
                <a:solidFill>
                  <a:srgbClr val="192532"/>
                </a:solidFill>
                <a:latin typeface="+mn-ea"/>
              </a:rPr>
              <a:t>在法国就职</a:t>
            </a:r>
            <a:endParaRPr lang="zh-CN" altLang="en-US" sz="1400" b="1" dirty="0" smtClean="0">
              <a:solidFill>
                <a:srgbClr val="192532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rgbClr val="22437E"/>
                </a:solidFill>
                <a:latin typeface="+mn-ea"/>
              </a:rPr>
              <a:t> 43%</a:t>
            </a:r>
            <a:r>
              <a:rPr lang="en-US" altLang="zh-CN" sz="1400" b="1" dirty="0">
                <a:solidFill>
                  <a:srgbClr val="192532"/>
                </a:solidFill>
                <a:latin typeface="+mn-ea"/>
              </a:rPr>
              <a:t> 留职实习公司</a:t>
            </a:r>
            <a:endParaRPr lang="en-US" altLang="zh-CN" sz="1400" b="1" dirty="0">
              <a:solidFill>
                <a:srgbClr val="192532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rgbClr val="22437E"/>
                </a:solidFill>
                <a:latin typeface="+mn-ea"/>
              </a:rPr>
              <a:t>    36% </a:t>
            </a:r>
            <a:r>
              <a:rPr lang="en-US" altLang="zh-CN" sz="1400" b="1" dirty="0">
                <a:solidFill>
                  <a:srgbClr val="192532"/>
                </a:solidFill>
                <a:latin typeface="+mn-ea"/>
              </a:rPr>
              <a:t>通过校友网络入职</a:t>
            </a:r>
            <a:endParaRPr lang="en-US" altLang="zh-CN" sz="1400" b="1" dirty="0">
              <a:solidFill>
                <a:srgbClr val="192532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rgbClr val="22437E"/>
                </a:solidFill>
                <a:latin typeface="+mn-ea"/>
                <a:sym typeface="+mn-ea"/>
              </a:rPr>
              <a:t>     95% </a:t>
            </a:r>
            <a:r>
              <a:rPr lang="zh-CN" altLang="en-US" sz="1400" b="1" dirty="0">
                <a:solidFill>
                  <a:srgbClr val="192532"/>
                </a:solidFill>
                <a:latin typeface="+mn-ea"/>
                <a:sym typeface="+mn-ea"/>
              </a:rPr>
              <a:t>在毕业两个月内实现</a:t>
            </a:r>
            <a:r>
              <a:rPr lang="zh-CN" altLang="en-US" sz="1400" b="1" dirty="0" smtClean="0">
                <a:solidFill>
                  <a:srgbClr val="192532"/>
                </a:solidFill>
                <a:latin typeface="+mn-ea"/>
                <a:sym typeface="+mn-ea"/>
              </a:rPr>
              <a:t>就业</a:t>
            </a:r>
            <a:endParaRPr lang="en-US" altLang="zh-CN" sz="1400" b="1" dirty="0">
              <a:solidFill>
                <a:srgbClr val="19253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637411" y="114213"/>
            <a:ext cx="10510468" cy="712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zh-CN" altLang="zh-CN" sz="3200" b="1" dirty="0">
                <a:latin typeface="+mn-ea"/>
                <a:ea typeface="+mn-ea"/>
              </a:rPr>
              <a:t>两年制</a:t>
            </a:r>
            <a:r>
              <a:rPr lang="en-US" altLang="fr-FR" sz="3200" b="1" dirty="0">
                <a:latin typeface="+mn-ea"/>
                <a:ea typeface="+mn-ea"/>
              </a:rPr>
              <a:t>MSc</a:t>
            </a:r>
            <a:endParaRPr lang="en-US" altLang="fr-FR" sz="32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022179" y="-1861856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0485" y="78435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专业方向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6166" y="1248448"/>
            <a:ext cx="56784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ACCOUNTING &amp; FINANCE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会计与金融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 smtClean="0"/>
              <a:t>• </a:t>
            </a:r>
            <a:r>
              <a:rPr lang="en-US" altLang="zh-CN" sz="1600" dirty="0"/>
              <a:t>Financial Analysis &amp; Investment Management </a:t>
            </a:r>
            <a:r>
              <a:rPr lang="zh-CN" altLang="en-US" sz="1600" dirty="0"/>
              <a:t>财务分析与投资管理</a:t>
            </a:r>
            <a:endParaRPr lang="zh-CN" altLang="en-US" sz="1600" dirty="0"/>
          </a:p>
          <a:p>
            <a:r>
              <a:rPr lang="en-US" altLang="zh-CN" sz="1600" dirty="0"/>
              <a:t>• Corporate Finance &amp; Investment Banking </a:t>
            </a:r>
            <a:r>
              <a:rPr lang="zh-CN" altLang="en-US" sz="1600" dirty="0"/>
              <a:t>公司金融与投资银行</a:t>
            </a:r>
            <a:endParaRPr lang="zh-CN" altLang="en-US" sz="1600" dirty="0"/>
          </a:p>
          <a:p>
            <a:r>
              <a:rPr lang="en-US" altLang="zh-CN" sz="1600" dirty="0"/>
              <a:t>• Financial Markets &amp; Sustainable Investments </a:t>
            </a:r>
            <a:r>
              <a:rPr lang="zh-CN" altLang="en-US" sz="1600" dirty="0"/>
              <a:t>金融市场与可持续投资</a:t>
            </a:r>
            <a:endParaRPr lang="zh-CN" altLang="en-US" sz="1600" dirty="0"/>
          </a:p>
          <a:p>
            <a:r>
              <a:rPr lang="en-US" altLang="zh-CN" sz="1600" dirty="0"/>
              <a:t>• Sustainability Performance &amp; Management Control </a:t>
            </a:r>
            <a:r>
              <a:rPr lang="zh-CN" altLang="en-US" sz="1600" dirty="0"/>
              <a:t>可持续性绩效与管理控制</a:t>
            </a:r>
            <a:endParaRPr lang="zh-CN" altLang="en-US" sz="1600" dirty="0"/>
          </a:p>
          <a:p>
            <a:r>
              <a:rPr lang="en-US" altLang="zh-CN" sz="1600" dirty="0"/>
              <a:t>• Data Management for Finance </a:t>
            </a:r>
            <a:r>
              <a:rPr lang="zh-CN" altLang="en-US" sz="1600" dirty="0"/>
              <a:t>大数据</a:t>
            </a:r>
            <a:r>
              <a:rPr lang="zh-CN" altLang="en-US" sz="1600" dirty="0" smtClean="0"/>
              <a:t>金融</a:t>
            </a:r>
            <a:endParaRPr lang="en-US" altLang="zh-CN" sz="1600" dirty="0" smtClean="0"/>
          </a:p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BUSINESS &amp; SOCIETY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商业与社会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Entrepreneurship &amp; Innovation for Impact </a:t>
            </a:r>
            <a:r>
              <a:rPr lang="zh-CN" altLang="en-US" sz="1600" dirty="0"/>
              <a:t>创业与创新的</a:t>
            </a:r>
            <a:r>
              <a:rPr lang="zh-CN" altLang="en-US" sz="1600" dirty="0" smtClean="0"/>
              <a:t>影响力</a:t>
            </a:r>
            <a:endParaRPr lang="en-US" altLang="zh-CN" sz="1600" dirty="0" smtClean="0"/>
          </a:p>
          <a:p>
            <a:r>
              <a:rPr lang="en-US" altLang="zh-CN" sz="1600" dirty="0"/>
              <a:t>• Responsible Procurement &amp; Supply Chain Management </a:t>
            </a:r>
            <a:r>
              <a:rPr lang="zh-CN" altLang="en-US" sz="1600" dirty="0"/>
              <a:t>采购与供应链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dirty="0"/>
              <a:t>• Management for Sustainable Business </a:t>
            </a:r>
            <a:r>
              <a:rPr lang="zh-CN" altLang="en-US" sz="1600" dirty="0"/>
              <a:t>可持续商业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MARKETING &amp; SALES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市场营销与销售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Brand Strategy &amp; Product Management </a:t>
            </a:r>
            <a:r>
              <a:rPr lang="zh-CN" altLang="en-US" sz="1600" dirty="0"/>
              <a:t>品牌战略与产品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dirty="0"/>
              <a:t>• Digital Marketing </a:t>
            </a:r>
            <a:r>
              <a:rPr lang="zh-CN" altLang="en-US" sz="1600" dirty="0"/>
              <a:t>数字</a:t>
            </a:r>
            <a:r>
              <a:rPr lang="zh-CN" altLang="en-US" sz="1600" dirty="0" smtClean="0"/>
              <a:t>营销</a:t>
            </a:r>
            <a:endParaRPr lang="en-US" altLang="zh-CN" sz="1600" dirty="0" smtClean="0"/>
          </a:p>
          <a:p>
            <a:r>
              <a:rPr lang="en-US" altLang="zh-CN" sz="1600" dirty="0"/>
              <a:t>• Business Development &amp; Growth Hacking </a:t>
            </a:r>
            <a:r>
              <a:rPr lang="zh-CN" altLang="en-US" sz="1600" dirty="0"/>
              <a:t>商业发展与增长</a:t>
            </a:r>
            <a:r>
              <a:rPr lang="zh-CN" altLang="en-US" sz="1600" dirty="0" smtClean="0"/>
              <a:t>黑客</a:t>
            </a:r>
            <a:endParaRPr lang="en-US" altLang="zh-CN" sz="1600" dirty="0" smtClean="0"/>
          </a:p>
          <a:p>
            <a:r>
              <a:rPr lang="en-US" altLang="zh-CN" sz="1600" dirty="0"/>
              <a:t>• Data Science for Marketing </a:t>
            </a:r>
            <a:r>
              <a:rPr lang="zh-CN" altLang="en-US" sz="1600" dirty="0"/>
              <a:t>营销大数据科学</a:t>
            </a:r>
            <a:endParaRPr lang="en-US" altLang="zh-CN" sz="1600" dirty="0" smtClean="0"/>
          </a:p>
        </p:txBody>
      </p:sp>
      <p:sp>
        <p:nvSpPr>
          <p:cNvPr id="32" name="矩形 31"/>
          <p:cNvSpPr/>
          <p:nvPr/>
        </p:nvSpPr>
        <p:spPr>
          <a:xfrm>
            <a:off x="6892644" y="823737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54725" y="3028950"/>
            <a:ext cx="5993130" cy="12973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MANAGEMENT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管理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Public Policy &amp; International Cooperation </a:t>
            </a:r>
            <a:r>
              <a:rPr lang="zh-CN" altLang="en-US" sz="1600" dirty="0"/>
              <a:t>公共政策与国际</a:t>
            </a:r>
            <a:r>
              <a:rPr lang="zh-CN" altLang="en-US" sz="1600" dirty="0" smtClean="0"/>
              <a:t>合作</a:t>
            </a:r>
            <a:endParaRPr lang="en-US" altLang="zh-CN" sz="1600" dirty="0" smtClean="0"/>
          </a:p>
          <a:p>
            <a:r>
              <a:rPr lang="en-US" altLang="zh-CN" sz="1600" dirty="0" smtClean="0"/>
              <a:t>• </a:t>
            </a:r>
            <a:r>
              <a:rPr lang="en-US" altLang="zh-CN" sz="1600" dirty="0"/>
              <a:t>Digital Business &amp; Data Management </a:t>
            </a:r>
            <a:r>
              <a:rPr lang="zh-CN" altLang="en-US" sz="1600" dirty="0"/>
              <a:t>数字商务与大</a:t>
            </a:r>
            <a:r>
              <a:rPr lang="zh-CN" altLang="en-US" sz="1600" dirty="0" smtClean="0"/>
              <a:t>数据管理</a:t>
            </a:r>
            <a:endParaRPr lang="en-US" altLang="zh-CN" sz="1600" dirty="0" smtClean="0"/>
          </a:p>
          <a:p>
            <a:r>
              <a:rPr lang="en-US" altLang="zh-CN" sz="1600" dirty="0"/>
              <a:t>• Human Resource Management &amp; People Development </a:t>
            </a:r>
            <a:r>
              <a:rPr lang="zh-CN" altLang="en-US" sz="1600" dirty="0"/>
              <a:t>人力资源管理与人员</a:t>
            </a:r>
            <a:r>
              <a:rPr lang="zh-CN" altLang="en-US" sz="1600" dirty="0" smtClean="0"/>
              <a:t>发展</a:t>
            </a:r>
            <a:endParaRPr lang="en-US" altLang="zh-CN" sz="1600" dirty="0" smtClean="0"/>
          </a:p>
          <a:p>
            <a:r>
              <a:rPr lang="en-US" altLang="zh-CN" sz="1600" dirty="0"/>
              <a:t>• International Management &amp; Business </a:t>
            </a:r>
            <a:r>
              <a:rPr lang="zh-CN" altLang="en-US" sz="1600" dirty="0"/>
              <a:t>国际商务</a:t>
            </a:r>
            <a:r>
              <a:rPr lang="zh-CN" altLang="en-US" sz="1600" dirty="0" smtClean="0"/>
              <a:t>管理</a:t>
            </a:r>
            <a:endParaRPr lang="en-US" altLang="zh-CN" sz="1600" dirty="0" smtClean="0"/>
          </a:p>
          <a:p>
            <a:r>
              <a:rPr lang="en-US" altLang="zh-CN" sz="1600" dirty="0" smtClean="0"/>
              <a:t>• </a:t>
            </a:r>
            <a:r>
              <a:rPr lang="en-US" altLang="zh-CN" sz="1600" dirty="0"/>
              <a:t>Business Strategy &amp; Consulting </a:t>
            </a:r>
            <a:r>
              <a:rPr lang="zh-CN" altLang="en-US" sz="1600" dirty="0"/>
              <a:t>商业战略与咨询</a:t>
            </a:r>
            <a:endParaRPr lang="en-US" altLang="zh-CN" sz="1600" dirty="0" smtClean="0"/>
          </a:p>
          <a:p>
            <a:endParaRPr lang="en-US" altLang="zh-CN" sz="1600" b="1" dirty="0" smtClean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b="1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OTHER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SPECIALISATIONS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其他专业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zh-CN" sz="1600" dirty="0"/>
              <a:t>• Food &amp; Agribusiness Management </a:t>
            </a:r>
            <a:r>
              <a:rPr lang="zh-CN" altLang="en-US" sz="1600" dirty="0"/>
              <a:t>食品与农业企业管理</a:t>
            </a:r>
            <a:endParaRPr lang="en-US" altLang="zh-CN" sz="1600" dirty="0"/>
          </a:p>
          <a:p>
            <a:r>
              <a:rPr lang="en-US" altLang="zh-CN" sz="1600" dirty="0"/>
              <a:t>• Sustainable Luxury </a:t>
            </a:r>
            <a:r>
              <a:rPr lang="zh-CN" altLang="en-US" sz="1600" dirty="0"/>
              <a:t>可持续奢侈品管理</a:t>
            </a:r>
            <a:endParaRPr lang="en-US" altLang="zh-CN" sz="1600" dirty="0"/>
          </a:p>
          <a:p>
            <a:r>
              <a:rPr lang="en-US" altLang="zh-CN" sz="1600" dirty="0"/>
              <a:t>• Cultural &amp; Arts Management </a:t>
            </a:r>
            <a:r>
              <a:rPr lang="zh-CN" altLang="en-US" sz="1600" dirty="0"/>
              <a:t>文化与艺术管理</a:t>
            </a:r>
            <a:endParaRPr lang="en-US" altLang="zh-CN" sz="1600" dirty="0"/>
          </a:p>
        </p:txBody>
      </p:sp>
      <p:sp>
        <p:nvSpPr>
          <p:cNvPr id="19" name="矩形 18"/>
          <p:cNvSpPr/>
          <p:nvPr/>
        </p:nvSpPr>
        <p:spPr>
          <a:xfrm>
            <a:off x="9022274" y="3028723"/>
            <a:ext cx="2837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0770" y="768350"/>
            <a:ext cx="5781040" cy="226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952861" y="1982650"/>
            <a:ext cx="2749406" cy="2671722"/>
          </a:xfrm>
          <a:prstGeom prst="ellipse">
            <a:avLst/>
          </a:prstGeom>
          <a:blipFill dpi="0" rotWithShape="1">
            <a:blip r:embed="rId1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760926" y="1982650"/>
            <a:ext cx="2794558" cy="2671722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584780" y="1982651"/>
            <a:ext cx="2914018" cy="2671722"/>
          </a:xfrm>
          <a:prstGeom prst="ellipse">
            <a:avLst/>
          </a:prstGeom>
          <a:blipFill dpi="0" rotWithShape="1">
            <a:blip r:embed="rId3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8292" y="476743"/>
            <a:ext cx="57246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法国高等教育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体系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042869" y="4896196"/>
            <a:ext cx="2403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综合大学</a:t>
            </a:r>
            <a:endParaRPr kumimoji="0" lang="fr-FR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（</a:t>
            </a:r>
            <a:r>
              <a:rPr kumimoji="0" lang="fr-F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Université）</a:t>
            </a:r>
            <a:endParaRPr kumimoji="0" lang="fr-FR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4821382" y="4896196"/>
            <a:ext cx="2673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精英</a:t>
            </a:r>
            <a:r>
              <a:rPr kumimoji="0" lang="zh-CN" alt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大学校</a:t>
            </a:r>
            <a:endParaRPr kumimoji="0" lang="fr-FR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  <a:p>
            <a:pPr lvl="0" algn="ctr"/>
            <a:r>
              <a:rPr kumimoji="0" lang="zh-CN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（</a:t>
            </a:r>
            <a:r>
              <a:rPr kumimoji="0" lang="fr-F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Grande </a:t>
            </a:r>
            <a:r>
              <a:rPr lang="fr-FR" altLang="zh-CN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École</a:t>
            </a:r>
            <a:r>
              <a:rPr kumimoji="0" lang="fr-F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）</a:t>
            </a:r>
            <a:endParaRPr kumimoji="0" lang="fr-FR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8175204" y="4896196"/>
            <a:ext cx="3733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高等专科院校</a:t>
            </a:r>
            <a:endParaRPr kumimoji="0" lang="fr-FR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（</a:t>
            </a:r>
            <a:r>
              <a:rPr kumimoji="0" lang="fr-F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École</a:t>
            </a:r>
            <a:r>
              <a:rPr kumimoji="0" lang="fr-FR" altLang="zh-CN" sz="1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 </a:t>
            </a:r>
            <a:r>
              <a:rPr kumimoji="0" lang="fr-F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+mn-cs"/>
              </a:rPr>
              <a:t>Spécialisée）</a:t>
            </a:r>
            <a:endParaRPr kumimoji="0" lang="fr-FR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637410" y="23306"/>
            <a:ext cx="10510468" cy="712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zh-CN" altLang="zh-CN" sz="3200" b="1" dirty="0">
                <a:latin typeface="+mn-ea"/>
                <a:ea typeface="+mn-ea"/>
                <a:sym typeface="+mn-ea"/>
              </a:rPr>
              <a:t>两年制</a:t>
            </a:r>
            <a:r>
              <a:rPr lang="en-US" altLang="fr-FR" sz="3200" b="1" dirty="0">
                <a:latin typeface="+mn-ea"/>
                <a:ea typeface="+mn-ea"/>
                <a:sym typeface="+mn-ea"/>
              </a:rPr>
              <a:t>MSc</a:t>
            </a:r>
            <a:endParaRPr lang="fr-FR" altLang="zh-CN" sz="28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2898897" y="619231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7002" y="3243141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就业方向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66990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0" name="Rectangle 34"/>
          <p:cNvSpPr/>
          <p:nvPr/>
        </p:nvSpPr>
        <p:spPr>
          <a:xfrm rot="5400000">
            <a:off x="8894539" y="-1953936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92644" y="66997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fr-FR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</a:t>
            </a:r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介绍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57985" y="1417265"/>
            <a:ext cx="5668836" cy="4629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授课语言：</a:t>
            </a:r>
            <a:r>
              <a:rPr kumimoji="1" lang="zh-CN" altLang="en-US" sz="1800" dirty="0" smtClean="0">
                <a:latin typeface="+mn-ea"/>
              </a:rPr>
              <a:t>英语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入学时间</a:t>
            </a:r>
            <a:r>
              <a:rPr kumimoji="1" lang="zh-CN" altLang="en-US" sz="1800" b="1" dirty="0" smtClean="0">
                <a:latin typeface="+mn-ea"/>
              </a:rPr>
              <a:t>：</a:t>
            </a:r>
            <a:r>
              <a:rPr kumimoji="1" lang="en-US" altLang="zh-CN" sz="1800" dirty="0" smtClean="0">
                <a:latin typeface="+mn-ea"/>
              </a:rPr>
              <a:t>9</a:t>
            </a:r>
            <a:r>
              <a:rPr kumimoji="1" lang="zh-CN" altLang="en-US" sz="1800" dirty="0" smtClean="0">
                <a:latin typeface="+mn-ea"/>
              </a:rPr>
              <a:t>月</a:t>
            </a:r>
            <a:r>
              <a:rPr kumimoji="1" lang="zh-CN" altLang="en-US" sz="1800" dirty="0">
                <a:latin typeface="+mn-ea"/>
              </a:rPr>
              <a:t>入学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学制：</a:t>
            </a:r>
            <a:r>
              <a:rPr kumimoji="1" lang="en-US" altLang="zh-CN" sz="1800" dirty="0">
                <a:latin typeface="+mn-ea"/>
              </a:rPr>
              <a:t>2</a:t>
            </a:r>
            <a:r>
              <a:rPr kumimoji="1" lang="zh-CN" altLang="en-US" sz="1800" dirty="0">
                <a:latin typeface="+mn-ea"/>
              </a:rPr>
              <a:t>年 </a:t>
            </a:r>
            <a:endParaRPr kumimoji="1" lang="zh-CN" altLang="en-US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总</a:t>
            </a:r>
            <a:r>
              <a:rPr kumimoji="1" lang="zh-CN" altLang="zh-CN" sz="1800" b="1" dirty="0">
                <a:latin typeface="+mn-ea"/>
              </a:rPr>
              <a:t>学费：</a:t>
            </a:r>
            <a:r>
              <a:rPr kumimoji="1" lang="zh-CN" altLang="en-US" sz="1800" dirty="0">
                <a:latin typeface="+mn-ea"/>
              </a:rPr>
              <a:t>标准学制</a:t>
            </a:r>
            <a:r>
              <a:rPr kumimoji="1" lang="zh-CN" altLang="en-US" sz="1800" dirty="0" smtClean="0">
                <a:latin typeface="+mn-ea"/>
              </a:rPr>
              <a:t>：</a:t>
            </a:r>
            <a:r>
              <a:rPr kumimoji="1" lang="en-US" altLang="zh-CN" sz="1800" dirty="0" smtClean="0">
                <a:latin typeface="+mn-ea"/>
              </a:rPr>
              <a:t>25,000</a:t>
            </a:r>
            <a:r>
              <a:rPr kumimoji="1" lang="zh-CN" altLang="zh-CN" sz="1800" dirty="0" smtClean="0">
                <a:latin typeface="+mn-ea"/>
              </a:rPr>
              <a:t>欧元 </a:t>
            </a:r>
            <a:r>
              <a:rPr kumimoji="1" lang="en-US" altLang="zh-CN" sz="1800" dirty="0">
                <a:latin typeface="+mn-ea"/>
              </a:rPr>
              <a:t>(2</a:t>
            </a:r>
            <a:r>
              <a:rPr kumimoji="1" lang="zh-CN" altLang="zh-CN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)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奖学金</a:t>
            </a:r>
            <a:r>
              <a:rPr kumimoji="1" lang="zh-CN" altLang="en-US" sz="1970" dirty="0">
                <a:latin typeface="+mn-ea"/>
              </a:rPr>
              <a:t>* </a:t>
            </a:r>
            <a:r>
              <a:rPr kumimoji="1" lang="zh-CN" altLang="en-US" sz="1800" b="1" dirty="0">
                <a:latin typeface="+mn-ea"/>
              </a:rPr>
              <a:t>：</a:t>
            </a:r>
            <a:endParaRPr kumimoji="1" lang="en-US" altLang="zh-CN" sz="18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早申请奖学金：</a:t>
            </a:r>
            <a:r>
              <a:rPr kumimoji="1" lang="zh-CN" altLang="en-US" sz="1800" dirty="0">
                <a:latin typeface="+mn-ea"/>
              </a:rPr>
              <a:t>减免</a:t>
            </a:r>
            <a:r>
              <a:rPr kumimoji="1" lang="en-US" altLang="zh-CN" sz="1800" dirty="0">
                <a:solidFill>
                  <a:srgbClr val="C00000"/>
                </a:solidFill>
                <a:latin typeface="+mn-ea"/>
              </a:rPr>
              <a:t>1500</a:t>
            </a:r>
            <a:r>
              <a:rPr kumimoji="1" lang="zh-CN" altLang="en-US" sz="1800" dirty="0">
                <a:solidFill>
                  <a:srgbClr val="C00000"/>
                </a:solidFill>
                <a:latin typeface="+mn-ea"/>
              </a:rPr>
              <a:t>欧元</a:t>
            </a:r>
            <a:r>
              <a:rPr kumimoji="1" lang="zh-CN" altLang="en-US" sz="1800" dirty="0">
                <a:latin typeface="+mn-ea"/>
              </a:rPr>
              <a:t>学费，在</a:t>
            </a:r>
            <a:r>
              <a:rPr kumimoji="1" lang="en-US" altLang="zh-CN" sz="1800" dirty="0">
                <a:latin typeface="+mn-ea"/>
              </a:rPr>
              <a:t>2023</a:t>
            </a:r>
            <a:r>
              <a:rPr kumimoji="1" lang="zh-CN" altLang="en-US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1</a:t>
            </a:r>
            <a:r>
              <a:rPr kumimoji="1" lang="zh-CN" altLang="en-US" sz="1800" dirty="0">
                <a:latin typeface="+mn-ea"/>
              </a:rPr>
              <a:t>月</a:t>
            </a:r>
            <a:r>
              <a:rPr kumimoji="1" lang="en-US" altLang="zh-CN" sz="1800" dirty="0">
                <a:latin typeface="+mn-ea"/>
              </a:rPr>
              <a:t>31</a:t>
            </a:r>
            <a:r>
              <a:rPr kumimoji="1" lang="zh-CN" altLang="en-US" sz="1800" dirty="0">
                <a:latin typeface="+mn-ea"/>
              </a:rPr>
              <a:t>日前完成申请流程即可获得。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互助奖学金：</a:t>
            </a:r>
            <a:r>
              <a:rPr kumimoji="1" lang="zh-CN" altLang="en-US" sz="1800" dirty="0">
                <a:latin typeface="+mn-ea"/>
              </a:rPr>
              <a:t>最高减免</a:t>
            </a:r>
            <a:r>
              <a:rPr kumimoji="1" lang="en-US" altLang="zh-CN" sz="1800" dirty="0">
                <a:solidFill>
                  <a:srgbClr val="FF0000"/>
                </a:solidFill>
                <a:latin typeface="+mn-ea"/>
              </a:rPr>
              <a:t>2</a:t>
            </a:r>
            <a:r>
              <a:rPr kumimoji="1" lang="en-US" altLang="zh-CN" sz="1800" dirty="0">
                <a:solidFill>
                  <a:srgbClr val="C00000"/>
                </a:solidFill>
                <a:latin typeface="+mn-ea"/>
              </a:rPr>
              <a:t>0%</a:t>
            </a:r>
            <a:r>
              <a:rPr kumimoji="1" lang="zh-CN" altLang="en-US" sz="1800" dirty="0">
                <a:latin typeface="+mn-ea"/>
              </a:rPr>
              <a:t>学费，依据申请者学业成绩及经济状况评定，需在</a:t>
            </a:r>
            <a:r>
              <a:rPr kumimoji="1" lang="en-US" altLang="zh-CN" sz="1800" dirty="0">
                <a:latin typeface="+mn-ea"/>
              </a:rPr>
              <a:t>2023</a:t>
            </a:r>
            <a:r>
              <a:rPr kumimoji="1" lang="zh-CN" altLang="en-US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4</a:t>
            </a:r>
            <a:r>
              <a:rPr kumimoji="1" lang="zh-CN" altLang="en-US" sz="1800" dirty="0">
                <a:latin typeface="+mn-ea"/>
              </a:rPr>
              <a:t>月</a:t>
            </a:r>
            <a:r>
              <a:rPr kumimoji="1" lang="en-US" altLang="zh-CN" sz="1800" dirty="0" smtClean="0">
                <a:latin typeface="+mn-ea"/>
              </a:rPr>
              <a:t>30</a:t>
            </a:r>
            <a:r>
              <a:rPr kumimoji="1" lang="zh-CN" altLang="en-US" sz="1800" dirty="0" smtClean="0">
                <a:latin typeface="+mn-ea"/>
              </a:rPr>
              <a:t>日前</a:t>
            </a:r>
            <a:r>
              <a:rPr kumimoji="1" lang="zh-CN" altLang="en-US" sz="1800" dirty="0">
                <a:latin typeface="+mn-ea"/>
              </a:rPr>
              <a:t>提交申请。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800" b="1" dirty="0">
                <a:latin typeface="+mn-ea"/>
              </a:rPr>
              <a:t>卓越奖学金</a:t>
            </a:r>
            <a:r>
              <a:rPr kumimoji="1" lang="zh-CN" altLang="en-US" sz="1800" dirty="0">
                <a:latin typeface="+mn-ea"/>
              </a:rPr>
              <a:t>：最高减免</a:t>
            </a:r>
            <a:r>
              <a:rPr kumimoji="1" lang="en-US" altLang="zh-CN" sz="1800" dirty="0">
                <a:solidFill>
                  <a:srgbClr val="C00000"/>
                </a:solidFill>
                <a:latin typeface="+mn-ea"/>
              </a:rPr>
              <a:t>50%</a:t>
            </a:r>
            <a:r>
              <a:rPr kumimoji="1" lang="zh-CN" altLang="en-US" sz="1800" dirty="0">
                <a:latin typeface="+mn-ea"/>
              </a:rPr>
              <a:t>学费，依据申请者学业成绩、语言水平等标准择优发放，需在</a:t>
            </a:r>
            <a:r>
              <a:rPr kumimoji="1" lang="en-US" altLang="zh-CN" sz="1800" dirty="0">
                <a:latin typeface="+mn-ea"/>
              </a:rPr>
              <a:t>2023</a:t>
            </a:r>
            <a:r>
              <a:rPr kumimoji="1" lang="zh-CN" altLang="en-US" sz="1800" dirty="0">
                <a:latin typeface="+mn-ea"/>
              </a:rPr>
              <a:t>年</a:t>
            </a:r>
            <a:r>
              <a:rPr kumimoji="1" lang="en-US" altLang="zh-CN" sz="1800" dirty="0">
                <a:latin typeface="+mn-ea"/>
              </a:rPr>
              <a:t>5</a:t>
            </a:r>
            <a:r>
              <a:rPr kumimoji="1" lang="zh-CN" altLang="en-US" sz="1800" dirty="0">
                <a:latin typeface="+mn-ea"/>
              </a:rPr>
              <a:t>月</a:t>
            </a:r>
            <a:r>
              <a:rPr kumimoji="1" lang="en-US" altLang="zh-CN" sz="1800" dirty="0">
                <a:latin typeface="+mn-ea"/>
              </a:rPr>
              <a:t>1</a:t>
            </a:r>
            <a:r>
              <a:rPr kumimoji="1" lang="zh-CN" altLang="en-US" sz="1800" dirty="0">
                <a:latin typeface="+mn-ea"/>
              </a:rPr>
              <a:t>日前提交申请。</a:t>
            </a:r>
            <a:endParaRPr kumimoji="1" lang="en-US" altLang="zh-CN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1405" dirty="0">
                <a:latin typeface="+mn-ea"/>
              </a:rPr>
              <a:t>*除早申请奖学金外，奖学金不累计，按获得最高金额减免学费，且仅面向</a:t>
            </a:r>
            <a:r>
              <a:rPr kumimoji="1" lang="en-US" altLang="zh-CN" sz="1405" dirty="0" smtClean="0">
                <a:latin typeface="+mn-ea"/>
              </a:rPr>
              <a:t>2023</a:t>
            </a:r>
            <a:r>
              <a:rPr kumimoji="1" lang="zh-CN" altLang="en-US" sz="1405" dirty="0" smtClean="0">
                <a:latin typeface="+mn-ea"/>
              </a:rPr>
              <a:t>秋季</a:t>
            </a:r>
            <a:r>
              <a:rPr kumimoji="1" lang="zh-CN" altLang="en-US" sz="1405" dirty="0">
                <a:latin typeface="+mn-ea"/>
              </a:rPr>
              <a:t>项目入学的国际申请者。</a:t>
            </a:r>
            <a:endParaRPr kumimoji="1" lang="en-US" altLang="zh-CN" sz="1405" dirty="0"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1989" y="701390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关键数字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1" name="Rectangle 34"/>
          <p:cNvSpPr/>
          <p:nvPr/>
        </p:nvSpPr>
        <p:spPr>
          <a:xfrm rot="5400000">
            <a:off x="2893884" y="-1959065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91989" y="67315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申请要求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26795" y="1142365"/>
            <a:ext cx="4899660" cy="1751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+mn-ea"/>
              </a:rPr>
              <a:t>学术背景</a:t>
            </a:r>
            <a:r>
              <a:rPr lang="zh-CN" altLang="en-US" dirty="0">
                <a:latin typeface="+mn-ea"/>
              </a:rPr>
              <a:t>：四年制本科毕业</a:t>
            </a:r>
            <a:r>
              <a:rPr lang="zh-CN" altLang="fr-FR" dirty="0">
                <a:latin typeface="+mn-ea"/>
              </a:rPr>
              <a:t>，</a:t>
            </a:r>
            <a:r>
              <a:rPr lang="zh-CN" altLang="en-US" dirty="0">
                <a:latin typeface="+mn-ea"/>
              </a:rPr>
              <a:t>不限专业</a:t>
            </a:r>
            <a:endParaRPr lang="fr-FR" altLang="zh-CN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fr-FR" altLang="zh-CN" dirty="0">
                <a:latin typeface="+mn-ea"/>
              </a:rPr>
              <a:t>          </a:t>
            </a:r>
            <a:r>
              <a:rPr lang="fr-FR" altLang="zh-CN" dirty="0" smtClean="0">
                <a:latin typeface="+mn-ea"/>
              </a:rPr>
              <a:t>	    GPA </a:t>
            </a:r>
            <a:r>
              <a:rPr lang="fr-FR" altLang="zh-CN" dirty="0">
                <a:latin typeface="+mn-ea"/>
              </a:rPr>
              <a:t>&gt;3.0</a:t>
            </a:r>
            <a:endParaRPr lang="zh-CN" altLang="en-US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fr-FR" b="1" dirty="0">
                <a:latin typeface="+mn-ea"/>
              </a:rPr>
              <a:t>申请</a:t>
            </a:r>
            <a:r>
              <a:rPr lang="zh-CN" altLang="en-US" b="1" dirty="0">
                <a:latin typeface="+mn-ea"/>
              </a:rPr>
              <a:t>要求</a:t>
            </a:r>
            <a:r>
              <a:rPr lang="zh-CN" altLang="en-US" dirty="0">
                <a:latin typeface="+mn-ea"/>
              </a:rPr>
              <a:t>：</a:t>
            </a:r>
            <a:r>
              <a:rPr lang="zh-CN" altLang="pl-PL" dirty="0">
                <a:latin typeface="+mn-ea"/>
              </a:rPr>
              <a:t>雅思</a:t>
            </a:r>
            <a:r>
              <a:rPr lang="pl-PL" altLang="zh-CN" dirty="0">
                <a:latin typeface="+mn-ea"/>
              </a:rPr>
              <a:t>6</a:t>
            </a:r>
            <a:r>
              <a:rPr lang="zh-CN" altLang="en-US" dirty="0">
                <a:latin typeface="+mn-ea"/>
              </a:rPr>
              <a:t>分</a:t>
            </a:r>
            <a:r>
              <a:rPr lang="en-US" altLang="zh-CN" dirty="0">
                <a:latin typeface="+mn-ea"/>
              </a:rPr>
              <a:t>/</a:t>
            </a:r>
            <a:r>
              <a:rPr lang="zh-CN" altLang="en-US" dirty="0" smtClean="0">
                <a:latin typeface="+mn-ea"/>
              </a:rPr>
              <a:t>托福</a:t>
            </a:r>
            <a:r>
              <a:rPr lang="en-US" altLang="zh-CN" dirty="0" smtClean="0">
                <a:latin typeface="+mn-ea"/>
              </a:rPr>
              <a:t>84</a:t>
            </a:r>
            <a:r>
              <a:rPr lang="zh-CN" altLang="en-US" dirty="0" smtClean="0">
                <a:latin typeface="+mn-ea"/>
              </a:rPr>
              <a:t>分</a:t>
            </a:r>
            <a:r>
              <a:rPr lang="en-US" altLang="zh-CN" dirty="0">
                <a:latin typeface="+mn-ea"/>
              </a:rPr>
              <a:t>/</a:t>
            </a:r>
            <a:r>
              <a:rPr lang="zh-CN" altLang="en-US" dirty="0">
                <a:latin typeface="+mn-ea"/>
              </a:rPr>
              <a:t>托业</a:t>
            </a:r>
            <a:r>
              <a:rPr lang="en-US" altLang="zh-CN" dirty="0" smtClean="0">
                <a:latin typeface="+mn-ea"/>
              </a:rPr>
              <a:t>650</a:t>
            </a:r>
            <a:r>
              <a:rPr lang="zh-CN" altLang="en-US" dirty="0" smtClean="0">
                <a:latin typeface="+mn-ea"/>
              </a:rPr>
              <a:t>分</a:t>
            </a:r>
            <a:r>
              <a:rPr lang="zh-CN" altLang="en-US" dirty="0">
                <a:latin typeface="+mn-ea"/>
              </a:rPr>
              <a:t>以上</a:t>
            </a:r>
            <a:r>
              <a:rPr lang="zh-CN" altLang="fr-FR" dirty="0">
                <a:latin typeface="+mn-ea"/>
              </a:rPr>
              <a:t> </a:t>
            </a:r>
            <a:endParaRPr lang="zh-CN" altLang="fr-FR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fr-FR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                  </a:t>
            </a:r>
            <a:r>
              <a:rPr lang="en-US" altLang="zh-CN" dirty="0" smtClean="0">
                <a:latin typeface="+mn-ea"/>
                <a:sym typeface="+mn-ea"/>
              </a:rPr>
              <a:t>(</a:t>
            </a:r>
            <a:r>
              <a:rPr lang="zh-CN" altLang="en-US" dirty="0" smtClean="0">
                <a:latin typeface="+mn-ea"/>
                <a:sym typeface="+mn-ea"/>
              </a:rPr>
              <a:t>无小分限制）</a:t>
            </a:r>
            <a:endParaRPr lang="en-US" altLang="zh-CN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+mn-ea"/>
              </a:rPr>
              <a:t>                   Teams</a:t>
            </a:r>
            <a:r>
              <a:rPr lang="fr-FR" altLang="zh-CN" dirty="0">
                <a:latin typeface="+mn-ea"/>
              </a:rPr>
              <a:t> </a:t>
            </a:r>
            <a:r>
              <a:rPr lang="zh-CN" altLang="fr-FR" dirty="0">
                <a:latin typeface="+mn-ea"/>
              </a:rPr>
              <a:t>视频面试</a:t>
            </a:r>
            <a:endParaRPr lang="en-US" altLang="zh-CN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3771265"/>
            <a:ext cx="596265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637410" y="23306"/>
            <a:ext cx="10510468" cy="7128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en-US" altLang="zh-CN" sz="3200" b="1" dirty="0" smtClean="0">
                <a:latin typeface="+mn-ea"/>
                <a:ea typeface="+mn-ea"/>
                <a:sym typeface="+mn-ea"/>
              </a:rPr>
              <a:t>GE</a:t>
            </a:r>
            <a:r>
              <a:rPr kumimoji="1" lang="zh-CN" altLang="en-US" sz="3200" b="1" dirty="0" smtClean="0">
                <a:latin typeface="+mn-ea"/>
                <a:ea typeface="+mn-ea"/>
                <a:sym typeface="+mn-ea"/>
              </a:rPr>
              <a:t>和两年制</a:t>
            </a:r>
            <a:r>
              <a:rPr kumimoji="1" lang="en-US" altLang="zh-CN" sz="3200" b="1" dirty="0" smtClean="0">
                <a:latin typeface="+mn-ea"/>
                <a:ea typeface="+mn-ea"/>
                <a:sym typeface="+mn-ea"/>
              </a:rPr>
              <a:t>MSc</a:t>
            </a:r>
            <a:endParaRPr lang="fr-FR" altLang="zh-CN" sz="28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518991" y="146633"/>
            <a:ext cx="386068" cy="6668465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7002" y="3243141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    区别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66990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8911" y="3791712"/>
            <a:ext cx="6607347" cy="208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latin typeface="+mn-ea"/>
              </a:rPr>
              <a:t>GE</a:t>
            </a:r>
            <a:r>
              <a:rPr kumimoji="1" lang="zh-CN" dirty="0">
                <a:latin typeface="+mn-ea"/>
              </a:rPr>
              <a:t>是法国国家文凭，</a:t>
            </a:r>
            <a:r>
              <a:rPr kumimoji="1" lang="en-US" altLang="zh-CN" dirty="0">
                <a:latin typeface="+mn-ea"/>
              </a:rPr>
              <a:t>MSc</a:t>
            </a:r>
            <a:r>
              <a:rPr kumimoji="1" lang="zh-CN" altLang="en-US" dirty="0">
                <a:latin typeface="+mn-ea"/>
              </a:rPr>
              <a:t>是校颁文凭</a:t>
            </a:r>
            <a:endParaRPr kumimoji="1" lang="zh-CN" altLang="en-US" sz="1800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dirty="0" smtClean="0">
                <a:latin typeface="+mn-ea"/>
                <a:sym typeface="+mn-ea"/>
              </a:rPr>
              <a:t>GE</a:t>
            </a:r>
            <a:r>
              <a:rPr kumimoji="1" lang="zh-CN" altLang="en-US" dirty="0">
                <a:latin typeface="+mn-ea"/>
                <a:sym typeface="+mn-ea"/>
              </a:rPr>
              <a:t>可</a:t>
            </a:r>
            <a:r>
              <a:rPr kumimoji="1" lang="zh-CN" altLang="en-US" dirty="0" smtClean="0">
                <a:latin typeface="+mn-ea"/>
                <a:sym typeface="+mn-ea"/>
              </a:rPr>
              <a:t>获得</a:t>
            </a:r>
            <a:r>
              <a:rPr kumimoji="1" lang="en-US" altLang="zh-CN" dirty="0" smtClean="0">
                <a:latin typeface="+mn-ea"/>
                <a:sym typeface="+mn-ea"/>
              </a:rPr>
              <a:t>GE</a:t>
            </a:r>
            <a:r>
              <a:rPr kumimoji="1" lang="zh-CN" altLang="en-US" dirty="0" smtClean="0">
                <a:latin typeface="+mn-ea"/>
                <a:sym typeface="+mn-ea"/>
              </a:rPr>
              <a:t>和</a:t>
            </a:r>
            <a:r>
              <a:rPr kumimoji="1" lang="en-US" altLang="zh-CN" dirty="0" smtClean="0">
                <a:latin typeface="+mn-ea"/>
                <a:sym typeface="+mn-ea"/>
              </a:rPr>
              <a:t>MSc</a:t>
            </a:r>
            <a:r>
              <a:rPr kumimoji="1" lang="zh-CN" altLang="en-US" dirty="0">
                <a:latin typeface="+mn-ea"/>
                <a:sym typeface="+mn-ea"/>
              </a:rPr>
              <a:t>两个</a:t>
            </a:r>
            <a:r>
              <a:rPr kumimoji="1" lang="zh-CN" altLang="en-US" dirty="0" smtClean="0">
                <a:latin typeface="+mn-ea"/>
                <a:sym typeface="+mn-ea"/>
              </a:rPr>
              <a:t>文凭证书；</a:t>
            </a:r>
            <a:r>
              <a:rPr kumimoji="1" lang="en-US" altLang="zh-CN" dirty="0" err="1" smtClean="0">
                <a:latin typeface="+mn-ea"/>
                <a:sym typeface="+mn-ea"/>
              </a:rPr>
              <a:t>Msc</a:t>
            </a:r>
            <a:r>
              <a:rPr kumimoji="1" lang="zh-CN" altLang="en-US" dirty="0">
                <a:latin typeface="+mn-ea"/>
                <a:sym typeface="+mn-ea"/>
              </a:rPr>
              <a:t>获得</a:t>
            </a:r>
            <a:r>
              <a:rPr kumimoji="1" lang="zh-CN" altLang="en-US" dirty="0" smtClean="0">
                <a:latin typeface="+mn-ea"/>
                <a:sym typeface="+mn-ea"/>
              </a:rPr>
              <a:t>一个文凭</a:t>
            </a:r>
            <a:endParaRPr kumimoji="1" lang="en-US" altLang="zh-CN" sz="1800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zh-CN" altLang="en-US" dirty="0" smtClean="0">
                <a:latin typeface="+mn-ea"/>
              </a:rPr>
              <a:t>读</a:t>
            </a:r>
            <a:r>
              <a:rPr kumimoji="1" lang="en-US" altLang="zh-CN" dirty="0" smtClean="0">
                <a:latin typeface="+mn-ea"/>
              </a:rPr>
              <a:t>GE</a:t>
            </a:r>
            <a:r>
              <a:rPr kumimoji="1" lang="zh-CN" altLang="en-US" dirty="0" smtClean="0">
                <a:latin typeface="+mn-ea"/>
              </a:rPr>
              <a:t>可选南特海外合作院校</a:t>
            </a:r>
            <a:r>
              <a:rPr kumimoji="1" lang="en-US" altLang="zh-CN" dirty="0" smtClean="0">
                <a:latin typeface="+mn-ea"/>
              </a:rPr>
              <a:t>-</a:t>
            </a:r>
            <a:r>
              <a:rPr kumimoji="1" lang="zh-CN" altLang="en-US" dirty="0" smtClean="0">
                <a:latin typeface="+mn-ea"/>
              </a:rPr>
              <a:t>美国波士顿大学、英国兰卡斯特大学就读双学位，同时获得对方学校的</a:t>
            </a:r>
            <a:r>
              <a:rPr kumimoji="1" lang="en-US" altLang="zh-CN" dirty="0" smtClean="0">
                <a:latin typeface="+mn-ea"/>
              </a:rPr>
              <a:t>MSc</a:t>
            </a:r>
            <a:r>
              <a:rPr kumimoji="1" lang="zh-CN" altLang="en-US" dirty="0" smtClean="0">
                <a:latin typeface="+mn-ea"/>
              </a:rPr>
              <a:t>文凭；</a:t>
            </a:r>
            <a:endParaRPr kumimoji="1" lang="zh-CN" altLang="en-US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latin typeface="+mn-ea"/>
              </a:rPr>
              <a:t>GE</a:t>
            </a:r>
            <a:r>
              <a:rPr kumimoji="1" lang="zh-CN" altLang="en-US" sz="1800" dirty="0" smtClean="0">
                <a:latin typeface="+mn-ea"/>
              </a:rPr>
              <a:t>专业方向到校后再选择，</a:t>
            </a:r>
            <a:r>
              <a:rPr kumimoji="1" lang="en-US" altLang="zh-CN" dirty="0">
                <a:latin typeface="+mn-ea"/>
              </a:rPr>
              <a:t> </a:t>
            </a:r>
            <a:r>
              <a:rPr kumimoji="1" lang="en-US" altLang="zh-CN" dirty="0" smtClean="0">
                <a:latin typeface="+mn-ea"/>
              </a:rPr>
              <a:t>MSc</a:t>
            </a:r>
            <a:r>
              <a:rPr kumimoji="1" lang="zh-CN" altLang="en-US" dirty="0" smtClean="0">
                <a:latin typeface="+mn-ea"/>
              </a:rPr>
              <a:t>专业方向需网申时即选择</a:t>
            </a:r>
            <a:endParaRPr kumimoji="1" lang="en-US" altLang="zh-CN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800" dirty="0" smtClean="0">
                <a:latin typeface="+mn-ea"/>
              </a:rPr>
              <a:t>学费差异，两年总学费：</a:t>
            </a:r>
            <a:r>
              <a:rPr kumimoji="1" lang="en-US" altLang="zh-CN" sz="1800" dirty="0" smtClean="0">
                <a:latin typeface="+mn-ea"/>
              </a:rPr>
              <a:t>GE</a:t>
            </a:r>
            <a:r>
              <a:rPr kumimoji="1" lang="en-US" altLang="zh-CN" dirty="0" smtClean="0">
                <a:latin typeface="+mn-ea"/>
              </a:rPr>
              <a:t>-</a:t>
            </a:r>
            <a:r>
              <a:rPr kumimoji="1" lang="en-US" altLang="zh-CN" sz="1800" dirty="0" smtClean="0">
                <a:latin typeface="+mn-ea"/>
              </a:rPr>
              <a:t>33000</a:t>
            </a:r>
            <a:r>
              <a:rPr kumimoji="1" lang="zh-CN" altLang="en-US" sz="1800" dirty="0" smtClean="0">
                <a:latin typeface="+mn-ea"/>
              </a:rPr>
              <a:t>欧元，</a:t>
            </a:r>
            <a:r>
              <a:rPr kumimoji="1" lang="en-US" altLang="zh-CN" dirty="0" smtClean="0">
                <a:latin typeface="+mn-ea"/>
              </a:rPr>
              <a:t> MSc-25000</a:t>
            </a:r>
            <a:r>
              <a:rPr kumimoji="1" lang="zh-CN" altLang="en-US" dirty="0" smtClean="0">
                <a:latin typeface="+mn-ea"/>
              </a:rPr>
              <a:t>欧元</a:t>
            </a:r>
            <a:endParaRPr kumimoji="1" lang="en-US" altLang="zh-CN" sz="1800" dirty="0"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1989" y="701390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关键数字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1" name="Rectangle 34"/>
          <p:cNvSpPr/>
          <p:nvPr/>
        </p:nvSpPr>
        <p:spPr>
          <a:xfrm rot="5400000">
            <a:off x="3509015" y="-2453621"/>
            <a:ext cx="386068" cy="6688421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91989" y="67315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    共同点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47670" y="1142365"/>
            <a:ext cx="6798588" cy="208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+mn-ea"/>
              </a:rPr>
              <a:t>标准学制相同，都为</a:t>
            </a:r>
            <a:r>
              <a:rPr lang="en-US" altLang="zh-CN" dirty="0" smtClean="0">
                <a:latin typeface="+mn-ea"/>
              </a:rPr>
              <a:t>2</a:t>
            </a:r>
            <a:r>
              <a:rPr lang="zh-CN" altLang="en-US" dirty="0" smtClean="0">
                <a:latin typeface="+mn-ea"/>
              </a:rPr>
              <a:t>年</a:t>
            </a:r>
            <a:endParaRPr lang="en-US" altLang="zh-CN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+mn-ea"/>
              </a:rPr>
              <a:t>都不要求专业背景</a:t>
            </a:r>
            <a:r>
              <a:rPr lang="fr-FR" altLang="zh-CN" dirty="0" smtClean="0">
                <a:latin typeface="+mn-ea"/>
              </a:rPr>
              <a:t> </a:t>
            </a:r>
            <a:r>
              <a:rPr lang="zh-CN" altLang="en-US" dirty="0" smtClean="0">
                <a:latin typeface="+mn-ea"/>
              </a:rPr>
              <a:t>，文科专业学生均可申请</a:t>
            </a:r>
            <a:endParaRPr lang="en-US" altLang="zh-CN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+mn-ea"/>
              </a:rPr>
              <a:t>课程设置相同，一年半上课（分为三个学期，</a:t>
            </a:r>
            <a:r>
              <a:rPr lang="zh-CN" altLang="zh-CN" dirty="0"/>
              <a:t>第一学期高级管理课程，第二学期</a:t>
            </a:r>
            <a:r>
              <a:rPr lang="en-US" altLang="zh-CN" dirty="0"/>
              <a:t>GAIA</a:t>
            </a:r>
            <a:r>
              <a:rPr lang="zh-CN" altLang="zh-CN" dirty="0"/>
              <a:t>课程，第三</a:t>
            </a:r>
            <a:r>
              <a:rPr lang="zh-CN" altLang="zh-CN" dirty="0" smtClean="0"/>
              <a:t>学期</a:t>
            </a:r>
            <a:r>
              <a:rPr lang="zh-CN" altLang="en-US" dirty="0" smtClean="0"/>
              <a:t>就</a:t>
            </a:r>
            <a:r>
              <a:rPr lang="zh-CN" altLang="zh-CN" dirty="0" smtClean="0"/>
              <a:t>读</a:t>
            </a:r>
            <a:r>
              <a:rPr lang="zh-CN" altLang="zh-CN" dirty="0"/>
              <a:t>一个专业方向</a:t>
            </a:r>
            <a:r>
              <a:rPr lang="zh-CN" altLang="en-US" dirty="0" smtClean="0">
                <a:latin typeface="+mn-ea"/>
              </a:rPr>
              <a:t>）</a:t>
            </a:r>
            <a:endParaRPr lang="en-US" altLang="zh-CN" dirty="0" smtClean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+mn-ea"/>
              </a:rPr>
              <a:t> </a:t>
            </a:r>
            <a:r>
              <a:rPr lang="en-US" altLang="zh-CN" dirty="0" smtClean="0">
                <a:latin typeface="+mn-ea"/>
              </a:rPr>
              <a:t>   +</a:t>
            </a:r>
            <a:r>
              <a:rPr lang="zh-CN" altLang="en-US" dirty="0" smtClean="0">
                <a:latin typeface="+mn-ea"/>
              </a:rPr>
              <a:t>半年实习</a:t>
            </a:r>
            <a:endParaRPr lang="en-US" altLang="zh-CN" dirty="0" smtClean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+mn-ea"/>
              </a:rPr>
              <a:t>都从</a:t>
            </a:r>
            <a:r>
              <a:rPr lang="en-US" altLang="zh-CN" dirty="0" smtClean="0">
                <a:latin typeface="+mn-ea"/>
              </a:rPr>
              <a:t>20</a:t>
            </a:r>
            <a:r>
              <a:rPr lang="zh-CN" altLang="en-US" dirty="0" smtClean="0">
                <a:latin typeface="+mn-ea"/>
              </a:rPr>
              <a:t>个专业中选择一个专业方向就读</a:t>
            </a:r>
            <a:r>
              <a:rPr lang="fr-FR" altLang="zh-CN" dirty="0" smtClean="0">
                <a:latin typeface="+mn-ea"/>
              </a:rPr>
              <a:t>    	</a:t>
            </a:r>
            <a:endParaRPr lang="en-US" altLang="zh-CN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4769" y="669908"/>
            <a:ext cx="4650750" cy="5452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637411" y="133049"/>
            <a:ext cx="10510468" cy="712878"/>
          </a:xfrm>
        </p:spPr>
        <p:txBody>
          <a:bodyPr>
            <a:normAutofit/>
          </a:bodyPr>
          <a:lstStyle/>
          <a:p>
            <a:r>
              <a:rPr kumimoji="1" lang="zh-CN" altLang="fr-FR" sz="3200" b="1" dirty="0">
                <a:latin typeface="+mn-ea"/>
                <a:ea typeface="+mn-ea"/>
              </a:rPr>
              <a:t>国际管理学硕士 </a:t>
            </a:r>
            <a:r>
              <a:rPr kumimoji="1" lang="en-US" altLang="zh-CN" sz="3200" b="1" dirty="0" smtClean="0">
                <a:latin typeface="+mn-ea"/>
                <a:ea typeface="+mn-ea"/>
              </a:rPr>
              <a:t>MSc in </a:t>
            </a:r>
            <a:r>
              <a:rPr kumimoji="1" lang="fr-FR" altLang="zh-CN" sz="3200" b="1" dirty="0">
                <a:latin typeface="+mn-ea"/>
                <a:ea typeface="+mn-ea"/>
              </a:rPr>
              <a:t>International </a:t>
            </a:r>
            <a:r>
              <a:rPr kumimoji="1" lang="fr-FR" altLang="zh-CN" sz="3200" b="1" dirty="0" smtClean="0">
                <a:latin typeface="+mn-ea"/>
                <a:ea typeface="+mn-ea"/>
              </a:rPr>
              <a:t>Management</a:t>
            </a:r>
            <a:endParaRPr kumimoji="1" lang="fr-FR" altLang="zh-CN" sz="32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063718" y="-1782046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1824" y="867362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项目优势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7504" y="1324930"/>
            <a:ext cx="5678496" cy="233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定制化、国际化、全网化</a:t>
            </a:r>
            <a:endParaRPr lang="en-US" altLang="zh-CN" sz="24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根据自己的学习兴趣和职业目标选择</a:t>
            </a:r>
            <a:r>
              <a:rPr lang="zh-CN" altLang="en-US" sz="2000" b="1" dirty="0">
                <a:solidFill>
                  <a:srgbClr val="203864"/>
                </a:solidFill>
                <a:latin typeface="+mn-ea"/>
              </a:rPr>
              <a:t>专业方向、</a:t>
            </a:r>
            <a:r>
              <a:rPr lang="en-US" altLang="zh-CN" sz="2000" b="1" dirty="0">
                <a:solidFill>
                  <a:srgbClr val="203864"/>
                </a:solidFill>
                <a:latin typeface="+mn-ea"/>
              </a:rPr>
              <a:t> </a:t>
            </a:r>
            <a:r>
              <a:rPr lang="zh-CN" altLang="en-US" sz="2000" b="1" dirty="0">
                <a:solidFill>
                  <a:srgbClr val="203864"/>
                </a:solidFill>
                <a:latin typeface="+mn-ea"/>
              </a:rPr>
              <a:t>课程及海外交流学习</a:t>
            </a:r>
            <a:r>
              <a:rPr lang="zh-CN" altLang="en-US" sz="2000" dirty="0">
                <a:latin typeface="+mn-ea"/>
              </a:rPr>
              <a:t>。</a:t>
            </a: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在实践中学习如何开展</a:t>
            </a:r>
            <a:r>
              <a:rPr lang="zh-CN" altLang="en-US" sz="2000" dirty="0">
                <a:solidFill>
                  <a:srgbClr val="203864"/>
                </a:solidFill>
                <a:latin typeface="+mn-ea"/>
              </a:rPr>
              <a:t>跨文化</a:t>
            </a:r>
            <a:r>
              <a:rPr lang="zh-CN" altLang="en-US" sz="2000" dirty="0">
                <a:latin typeface="+mn-ea"/>
              </a:rPr>
              <a:t>商业活动。</a:t>
            </a:r>
            <a:endParaRPr lang="en-US" altLang="zh-CN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通过</a:t>
            </a:r>
            <a:r>
              <a:rPr lang="zh-CN" altLang="en-US" sz="2000" b="1" dirty="0">
                <a:solidFill>
                  <a:srgbClr val="203864"/>
                </a:solidFill>
                <a:latin typeface="+mn-ea"/>
              </a:rPr>
              <a:t>校园招聘会及在线平台</a:t>
            </a:r>
            <a:r>
              <a:rPr lang="zh-CN" altLang="en-US" sz="2000" dirty="0">
                <a:latin typeface="+mn-ea"/>
              </a:rPr>
              <a:t>与南特高商的企业合作伙伴建立联系，获得实习与工作机会。</a:t>
            </a:r>
            <a:endParaRPr lang="en-US" altLang="zh-CN" sz="2000" dirty="0">
              <a:latin typeface="+mn-ea"/>
            </a:endParaRPr>
          </a:p>
          <a:p>
            <a:endParaRPr lang="en-US" altLang="zh-CN" sz="2200" dirty="0"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92644" y="884573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fr-FR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</a:t>
            </a:r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介绍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3572146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申请条件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7" name="Rectangle 34"/>
          <p:cNvSpPr/>
          <p:nvPr/>
        </p:nvSpPr>
        <p:spPr>
          <a:xfrm rot="5400000">
            <a:off x="3063718" y="728739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48193" y="3352650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专业方向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6184" y="3805712"/>
            <a:ext cx="5629816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000" b="1" dirty="0" smtClean="0">
                <a:solidFill>
                  <a:srgbClr val="203864"/>
                </a:solidFill>
                <a:latin typeface="+mn-ea"/>
              </a:rPr>
              <a:t>产品市场管理</a:t>
            </a:r>
            <a:r>
              <a:rPr kumimoji="1" lang="en-US" altLang="zh-CN" sz="2000" b="1" dirty="0" smtClean="0">
                <a:solidFill>
                  <a:srgbClr val="203864"/>
                </a:solidFill>
                <a:latin typeface="+mn-ea"/>
              </a:rPr>
              <a:t>                  </a:t>
            </a:r>
            <a:r>
              <a:rPr kumimoji="1" lang="zh-CN" altLang="en-US" sz="2000" b="1" dirty="0" smtClean="0">
                <a:solidFill>
                  <a:srgbClr val="203864"/>
                </a:solidFill>
                <a:latin typeface="+mn-ea"/>
              </a:rPr>
              <a:t>公司金融</a:t>
            </a:r>
            <a:endParaRPr kumimoji="1" lang="zh-CN" altLang="en-US" sz="2000" b="1" dirty="0" smtClean="0">
              <a:solidFill>
                <a:srgbClr val="203864"/>
              </a:solidFill>
              <a:latin typeface="+mn-ea"/>
            </a:endParaRPr>
          </a:p>
          <a:p>
            <a:r>
              <a:rPr kumimoji="1" lang="zh-CN" altLang="en-US" sz="2000" b="1" dirty="0" smtClean="0">
                <a:solidFill>
                  <a:srgbClr val="203864"/>
                </a:solidFill>
                <a:latin typeface="+mn-ea"/>
              </a:rPr>
              <a:t>咨询</a:t>
            </a:r>
            <a:r>
              <a:rPr kumimoji="1" lang="en-US" altLang="zh-CN" sz="2000" b="1" dirty="0" smtClean="0">
                <a:solidFill>
                  <a:srgbClr val="203864"/>
                </a:solidFill>
                <a:latin typeface="+mn-ea"/>
              </a:rPr>
              <a:t>                                </a:t>
            </a:r>
            <a:r>
              <a:rPr kumimoji="1" lang="zh-CN" altLang="en-US" sz="2000" b="1" dirty="0">
                <a:solidFill>
                  <a:srgbClr val="203864"/>
                </a:solidFill>
                <a:latin typeface="+mn-ea"/>
              </a:rPr>
              <a:t>国际战略</a:t>
            </a:r>
            <a:r>
              <a:rPr kumimoji="1" lang="zh-CN" altLang="fr-FR" sz="2000" b="1" dirty="0">
                <a:solidFill>
                  <a:srgbClr val="203864"/>
                </a:solidFill>
                <a:latin typeface="+mn-ea"/>
              </a:rPr>
              <a:t>与</a:t>
            </a:r>
            <a:r>
              <a:rPr kumimoji="1" lang="zh-CN" altLang="en-US" sz="2000" b="1" dirty="0" smtClean="0">
                <a:solidFill>
                  <a:srgbClr val="203864"/>
                </a:solidFill>
                <a:latin typeface="+mn-ea"/>
              </a:rPr>
              <a:t>管理</a:t>
            </a:r>
            <a:endParaRPr kumimoji="1" lang="zh-CN" altLang="en-US" sz="2000" b="1" dirty="0" smtClean="0">
              <a:solidFill>
                <a:srgbClr val="203864"/>
              </a:solidFill>
              <a:latin typeface="+mn-ea"/>
            </a:endParaRPr>
          </a:p>
          <a:p>
            <a:r>
              <a:rPr kumimoji="1" lang="zh-CN" altLang="en-US" sz="2000" b="1" dirty="0" smtClean="0">
                <a:solidFill>
                  <a:srgbClr val="203864"/>
                </a:solidFill>
                <a:latin typeface="+mn-ea"/>
              </a:rPr>
              <a:t>农业与企业管理</a:t>
            </a:r>
            <a:endParaRPr kumimoji="1" lang="en-US" altLang="zh-CN" sz="2000" b="1" dirty="0" smtClean="0">
              <a:solidFill>
                <a:srgbClr val="203864"/>
              </a:solidFill>
              <a:latin typeface="+mn-ea"/>
            </a:endParaRPr>
          </a:p>
          <a:p>
            <a:endParaRPr kumimoji="1" lang="en-US" altLang="zh-CN" sz="2000" dirty="0">
              <a:latin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98565" y="885190"/>
          <a:ext cx="5605780" cy="4166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10"/>
                <a:gridCol w="4255770"/>
              </a:tblGrid>
              <a:tr h="80327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6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直申 </a:t>
                      </a:r>
                      <a:endParaRPr kumimoji="1" lang="en-US" altLang="zh-CN" sz="16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雅思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托福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84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托业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650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分以上（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没有小分限制）</a:t>
                      </a:r>
                      <a:endParaRPr kumimoji="1" lang="fr-FR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GPA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&gt;3.0  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全英文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Teams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面试</a:t>
                      </a:r>
                      <a:endParaRPr kumimoji="1" lang="en-US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  <a:tc hMerge="1"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</a:tr>
              <a:tr h="3536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授课语言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全英文授课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学制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12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个月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70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课程安排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8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个月专业课程</a:t>
                      </a: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+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 </a:t>
                      </a: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4-6</a:t>
                      </a:r>
                      <a:r>
                        <a:rPr lang="zh-CN" altLang="fr-FR" sz="1600" dirty="0">
                          <a:latin typeface="+mn-ea"/>
                          <a:sym typeface="+mn-ea"/>
                        </a:rPr>
                        <a:t>个月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全球实习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申请资格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年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制</a:t>
                      </a:r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商科或理工科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学士学位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开学时间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9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月入学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学费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effectLst/>
                          <a:latin typeface="+mn-ea"/>
                          <a:sym typeface="+mn-ea"/>
                        </a:rPr>
                        <a:t>€</a:t>
                      </a:r>
                      <a:r>
                        <a:rPr lang="en-US" altLang="zh-CN" sz="1600" dirty="0" smtClean="0">
                          <a:effectLst/>
                          <a:latin typeface="+mn-ea"/>
                          <a:sym typeface="+mn-ea"/>
                        </a:rPr>
                        <a:t>18,000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5060">
                <a:tc gridSpan="2">
                  <a:txBody>
                    <a:bodyPr/>
                    <a:lstStyle/>
                    <a:p>
                      <a:pPr algn="l"/>
                      <a:endParaRPr lang="en-US" altLang="zh-CN" sz="14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早申请奖学金：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减免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1500</a:t>
                      </a:r>
                      <a:r>
                        <a:rPr lang="zh-CN" altLang="en-US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欧元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互助奖学金：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20%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卓越奖学金：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50%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2023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年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5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1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日前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lang="en-US" altLang="zh-CN" sz="1600" dirty="0" smtClean="0">
                        <a:latin typeface="方正兰亭圆简体_中粗" pitchFamily="2" charset="-122"/>
                        <a:ea typeface="方正兰亭圆简体_中粗" pitchFamily="2" charset="-122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819283" y="157101"/>
            <a:ext cx="10510468" cy="712878"/>
          </a:xfrm>
        </p:spPr>
        <p:txBody>
          <a:bodyPr>
            <a:noAutofit/>
          </a:bodyPr>
          <a:lstStyle/>
          <a:p>
            <a:r>
              <a:rPr kumimoji="1" lang="zh-CN" altLang="fr-FR" sz="2800" b="1" dirty="0">
                <a:latin typeface="+mn-ea"/>
                <a:ea typeface="+mn-ea"/>
              </a:rPr>
              <a:t>供应链与采购管理学</a:t>
            </a:r>
            <a:r>
              <a:rPr kumimoji="1" lang="zh-CN" altLang="fr-FR" sz="2800" b="1" dirty="0" smtClean="0">
                <a:latin typeface="+mn-ea"/>
                <a:ea typeface="+mn-ea"/>
              </a:rPr>
              <a:t>硕士</a:t>
            </a:r>
            <a:br>
              <a:rPr kumimoji="1" lang="en-US" altLang="zh-CN" sz="2800" b="1" dirty="0" smtClean="0">
                <a:latin typeface="+mn-ea"/>
                <a:ea typeface="+mn-ea"/>
              </a:rPr>
            </a:br>
            <a:r>
              <a:rPr kumimoji="1" lang="fr-FR" altLang="zh-CN" sz="2800" b="1" dirty="0" smtClean="0">
                <a:latin typeface="+mn-ea"/>
                <a:ea typeface="+mn-ea"/>
              </a:rPr>
              <a:t>MSc </a:t>
            </a:r>
            <a:r>
              <a:rPr kumimoji="1" lang="fr-FR" altLang="zh-CN" sz="2800" b="1" dirty="0">
                <a:latin typeface="+mn-ea"/>
                <a:ea typeface="+mn-ea"/>
              </a:rPr>
              <a:t>in Supply Chain and Purchasing Management</a:t>
            </a:r>
            <a:endParaRPr kumimoji="1" lang="fr-FR" altLang="zh-CN" sz="28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063718" y="-1619547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1824" y="987153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项目优势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7504" y="1412736"/>
            <a:ext cx="5678496" cy="397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聚焦可持续、数字化、战略性的</a:t>
            </a:r>
            <a:endParaRPr lang="en-US" altLang="zh-CN" sz="2000" b="1" dirty="0">
              <a:solidFill>
                <a:srgbClr val="C00000"/>
              </a:solidFill>
              <a:latin typeface="+mn-ea"/>
            </a:endParaRPr>
          </a:p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全球供应链网络管理</a:t>
            </a:r>
            <a:endParaRPr lang="en-US" altLang="zh-CN" sz="2000" dirty="0"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600" dirty="0" smtClean="0">
                <a:latin typeface="+mn-ea"/>
              </a:rPr>
              <a:t>2023</a:t>
            </a:r>
            <a:r>
              <a:rPr lang="zh-CN" altLang="en-US" sz="1600" dirty="0" smtClean="0">
                <a:latin typeface="+mn-ea"/>
              </a:rPr>
              <a:t>年</a:t>
            </a:r>
            <a:r>
              <a:rPr lang="en-US" altLang="zh-CN" sz="1600" dirty="0">
                <a:latin typeface="+mn-ea"/>
              </a:rPr>
              <a:t>QS</a:t>
            </a:r>
            <a:r>
              <a:rPr lang="zh-CN" altLang="en-US" sz="1600" dirty="0">
                <a:latin typeface="+mn-ea"/>
              </a:rPr>
              <a:t>管理硕士排名全球第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16</a:t>
            </a:r>
            <a:r>
              <a:rPr lang="zh-CN" altLang="en-US" sz="1600" dirty="0">
                <a:latin typeface="+mn-ea"/>
              </a:rPr>
              <a:t>位，全法第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2</a:t>
            </a:r>
            <a:r>
              <a:rPr lang="zh-CN" altLang="en-US" sz="1600" dirty="0">
                <a:latin typeface="+mn-ea"/>
              </a:rPr>
              <a:t>位。</a:t>
            </a:r>
            <a:endParaRPr lang="en-US" altLang="zh-CN" sz="1600" dirty="0"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CN" altLang="en-US" sz="1600" dirty="0">
                <a:latin typeface="+mn-ea"/>
              </a:rPr>
              <a:t>本项目采用独特的教学方式，汇集全球采购、供应链、物流运营和运输管理知识，拓展学生的全球视野。</a:t>
            </a:r>
            <a:endParaRPr lang="en-US" altLang="zh-CN" sz="1600" dirty="0"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+mn-ea"/>
              </a:rPr>
              <a:t>79%</a:t>
            </a:r>
            <a:r>
              <a:rPr lang="zh-CN" altLang="en-US" sz="1600" dirty="0">
                <a:latin typeface="+mn-ea"/>
              </a:rPr>
              <a:t>的学生在毕业前找到工作</a:t>
            </a:r>
            <a:endParaRPr lang="en-US" altLang="zh-CN" sz="1600" dirty="0"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70%</a:t>
            </a:r>
            <a:r>
              <a:rPr lang="zh-CN" altLang="en-US" sz="1600" dirty="0">
                <a:latin typeface="+mn-ea"/>
              </a:rPr>
              <a:t>的毕业生进入跨国公司工作</a:t>
            </a:r>
            <a:endParaRPr lang="zh-CN" altLang="en-US" sz="1600" dirty="0">
              <a:latin typeface="+mn-ea"/>
            </a:endParaRPr>
          </a:p>
          <a:p>
            <a:endParaRPr lang="en-US" altLang="zh-CN" sz="1800" dirty="0">
              <a:latin typeface="+mn-ea"/>
            </a:endParaRPr>
          </a:p>
          <a:p>
            <a:endParaRPr lang="en-US" altLang="zh-CN" sz="1800" dirty="0">
              <a:latin typeface="+mn-ea"/>
            </a:endParaRPr>
          </a:p>
          <a:p>
            <a:endParaRPr lang="zh-CN" altLang="en-US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373451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申请条件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7" name="Rectangle 34"/>
          <p:cNvSpPr/>
          <p:nvPr/>
        </p:nvSpPr>
        <p:spPr>
          <a:xfrm rot="5400000">
            <a:off x="3063718" y="1148045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48193" y="3771956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实习就职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98565" y="1026795"/>
          <a:ext cx="5605780" cy="396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10"/>
                <a:gridCol w="4255770"/>
              </a:tblGrid>
              <a:tr h="7772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6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直申 </a:t>
                      </a:r>
                      <a:endParaRPr kumimoji="1" lang="en-US" altLang="zh-CN" sz="16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雅思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托福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84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托业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650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分以上（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没有小分限制）</a:t>
                      </a:r>
                      <a:endParaRPr kumimoji="1" lang="fr-FR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GPA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&gt;3.0  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全英文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Teams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面试</a:t>
                      </a:r>
                      <a:endParaRPr kumimoji="1" lang="en-US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  <a:tc hMerge="1"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</a:tr>
              <a:tr h="3422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授课语言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全英文授课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学制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12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个月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课程安排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8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个月专业课程</a:t>
                      </a: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+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 </a:t>
                      </a: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4-6</a:t>
                      </a:r>
                      <a:r>
                        <a:rPr lang="zh-CN" altLang="fr-FR" sz="1600" dirty="0">
                          <a:latin typeface="+mn-ea"/>
                          <a:sym typeface="+mn-ea"/>
                        </a:rPr>
                        <a:t>个月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全球实习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4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申请资格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年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制</a:t>
                      </a:r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商科或理工科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学士学位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开学时间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9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月入学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学费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effectLst/>
                          <a:latin typeface="+mn-ea"/>
                          <a:sym typeface="+mn-ea"/>
                        </a:rPr>
                        <a:t>€</a:t>
                      </a:r>
                      <a:r>
                        <a:rPr lang="en-US" altLang="zh-CN" sz="1600" dirty="0" smtClean="0">
                          <a:effectLst/>
                          <a:latin typeface="+mn-ea"/>
                          <a:sym typeface="+mn-ea"/>
                        </a:rPr>
                        <a:t>18,000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78865">
                <a:tc gridSpan="2">
                  <a:txBody>
                    <a:bodyPr/>
                    <a:lstStyle/>
                    <a:p>
                      <a:pPr algn="l"/>
                      <a:endParaRPr lang="en-US" altLang="zh-CN" sz="14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早申请奖学金：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减免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1500</a:t>
                      </a:r>
                      <a:r>
                        <a:rPr lang="zh-CN" altLang="en-US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欧元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互助奖学金：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20%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卓越奖学金：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50%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2023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年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5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1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日前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lang="en-US" altLang="zh-CN" sz="1600" dirty="0" smtClean="0">
                        <a:latin typeface="方正兰亭圆简体_中粗" pitchFamily="2" charset="-122"/>
                        <a:ea typeface="方正兰亭圆简体_中粗" pitchFamily="2" charset="-122"/>
                      </a:endParaRPr>
                    </a:p>
                  </a:txBody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5" marR="91395" marT="45698" marB="4569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296" b="3903"/>
          <a:stretch>
            <a:fillRect/>
          </a:stretch>
        </p:blipFill>
        <p:spPr>
          <a:xfrm>
            <a:off x="1080631" y="4353203"/>
            <a:ext cx="4009217" cy="184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678557" y="82890"/>
            <a:ext cx="10510468" cy="71287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800" b="1" dirty="0">
                <a:latin typeface="+mn-ea"/>
                <a:ea typeface="+mn-ea"/>
              </a:rPr>
              <a:t>大数据金融硕士 </a:t>
            </a:r>
            <a:r>
              <a:rPr kumimoji="1" lang="fr-FR" altLang="zh-CN" sz="2800" b="1" dirty="0">
                <a:latin typeface="+mn-ea"/>
                <a:ea typeface="+mn-ea"/>
              </a:rPr>
              <a:t>MSc </a:t>
            </a:r>
            <a:r>
              <a:rPr kumimoji="1" lang="en-US" altLang="zh-CN" sz="2800" b="1" dirty="0">
                <a:latin typeface="+mn-ea"/>
                <a:ea typeface="+mn-ea"/>
              </a:rPr>
              <a:t>Data Management for Finance</a:t>
            </a:r>
            <a:endParaRPr kumimoji="1" lang="fr-FR" altLang="zh-CN" sz="28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063718" y="-1850446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1824" y="756253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项目优势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7504" y="1289843"/>
            <a:ext cx="567849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培养学生在金融、数据科学和技术、战略和领导力方面</a:t>
            </a:r>
            <a:r>
              <a:rPr lang="zh-CN" altLang="en-US" sz="15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复合型才能</a:t>
            </a:r>
            <a:r>
              <a:rPr lang="zh-CN" altLang="en-US" sz="15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en-US" sz="1500" dirty="0">
                <a:solidFill>
                  <a:srgbClr val="20386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1500" dirty="0">
              <a:solidFill>
                <a:srgbClr val="20386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使用</a:t>
            </a:r>
            <a:r>
              <a:rPr lang="zh-CN" altLang="en-US" sz="1500" b="1" dirty="0">
                <a:solidFill>
                  <a:srgbClr val="20386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业内真实案例</a:t>
            </a: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培养学生在金融及前沿科技交叉领域的高水平才能。</a:t>
            </a:r>
            <a:endParaRPr lang="zh-CN" altLang="en-US" sz="15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可以</a:t>
            </a: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选择集体咨询任务、个人实习或研究项目。</a:t>
            </a:r>
            <a:endParaRPr lang="zh-CN" altLang="en-US" sz="15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第二学期可选：</a:t>
            </a:r>
            <a:r>
              <a:rPr lang="zh-CN" altLang="en-US" sz="1500" b="1" dirty="0">
                <a:solidFill>
                  <a:srgbClr val="20386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公司金融专业方向</a:t>
            </a:r>
            <a:r>
              <a:rPr lang="zh-CN" altLang="en-US"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（巴黎上课）</a:t>
            </a: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或者</a:t>
            </a:r>
            <a:r>
              <a:rPr lang="zh-CN" altLang="en-US" sz="1500" b="1" dirty="0">
                <a:solidFill>
                  <a:srgbClr val="20386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金融科技与风险控制专业方向</a:t>
            </a:r>
            <a:r>
              <a:rPr lang="zh-CN" altLang="en-US"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（深圳上课</a:t>
            </a: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sz="15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通过活动、职业发展服务、行业讲座、企业参观等方式与我们的</a:t>
            </a:r>
            <a:r>
              <a:rPr lang="zh-CN" altLang="en-US" sz="1500" b="1" dirty="0">
                <a:solidFill>
                  <a:srgbClr val="20386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校企和校友网络</a:t>
            </a:r>
            <a:r>
              <a:rPr lang="zh-CN" altLang="en-US" sz="1500" dirty="0">
                <a:latin typeface="宋体" panose="02010600030101010101" pitchFamily="2" charset="-122"/>
                <a:ea typeface="宋体" panose="02010600030101010101" pitchFamily="2" charset="-122"/>
              </a:rPr>
              <a:t>建立联系</a:t>
            </a:r>
            <a:r>
              <a:rPr lang="zh-CN" altLang="en-US"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5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上课地点：</a:t>
            </a:r>
            <a:r>
              <a:rPr lang="zh-CN" altLang="en-US" sz="1500" b="1" dirty="0">
                <a:solidFill>
                  <a:srgbClr val="20386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巴黎校区</a:t>
            </a:r>
            <a:endParaRPr lang="en-US" altLang="zh-CN" sz="1500" b="1" dirty="0">
              <a:solidFill>
                <a:srgbClr val="20386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dirty="0"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373451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申请条件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7" name="Rectangle 34"/>
          <p:cNvSpPr/>
          <p:nvPr/>
        </p:nvSpPr>
        <p:spPr>
          <a:xfrm rot="5400000">
            <a:off x="3063718" y="1099797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48193" y="3707089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17504" y="4176769"/>
            <a:ext cx="6160463" cy="2040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203864"/>
                </a:solidFill>
                <a:latin typeface="+mn-ea"/>
              </a:rPr>
              <a:t>第一学期 </a:t>
            </a:r>
            <a:r>
              <a:rPr lang="en-US" altLang="zh-CN" sz="1400" b="1" dirty="0">
                <a:solidFill>
                  <a:srgbClr val="203864"/>
                </a:solidFill>
                <a:latin typeface="+mn-ea"/>
              </a:rPr>
              <a:t>- </a:t>
            </a:r>
            <a:r>
              <a:rPr lang="zh-CN" altLang="en-US" sz="1400" b="1" dirty="0">
                <a:solidFill>
                  <a:srgbClr val="203864"/>
                </a:solidFill>
                <a:latin typeface="+mn-ea"/>
              </a:rPr>
              <a:t>全面基础技能提升</a:t>
            </a:r>
            <a:endParaRPr lang="en-US" altLang="zh-CN" sz="1400" b="1" dirty="0">
              <a:solidFill>
                <a:srgbClr val="203864"/>
              </a:solidFill>
              <a:latin typeface="+mn-ea"/>
            </a:endParaRPr>
          </a:p>
          <a:p>
            <a:pPr>
              <a:lnSpc>
                <a:spcPts val="1900"/>
              </a:lnSpc>
            </a:pPr>
            <a:r>
              <a:rPr lang="en-US" altLang="zh-CN" sz="1400" b="1" dirty="0">
                <a:latin typeface="+mn-ea"/>
              </a:rPr>
              <a:t>      </a:t>
            </a:r>
            <a:r>
              <a:rPr lang="zh-CN" altLang="en-US" sz="1400" dirty="0">
                <a:latin typeface="+mn-ea"/>
              </a:rPr>
              <a:t>三个模块课程包括：金融、数据管理与计算、战略分析和软实力</a:t>
            </a: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203864"/>
                </a:solidFill>
                <a:latin typeface="+mn-ea"/>
              </a:rPr>
              <a:t>第二学期 </a:t>
            </a:r>
            <a:r>
              <a:rPr lang="en-US" altLang="zh-CN" sz="1400" b="1" dirty="0">
                <a:solidFill>
                  <a:srgbClr val="203864"/>
                </a:solidFill>
                <a:latin typeface="+mn-ea"/>
              </a:rPr>
              <a:t>- </a:t>
            </a:r>
            <a:r>
              <a:rPr lang="zh-CN" altLang="en-US" sz="1400" b="1" dirty="0">
                <a:solidFill>
                  <a:srgbClr val="203864"/>
                </a:solidFill>
                <a:latin typeface="+mn-ea"/>
              </a:rPr>
              <a:t>深入学习，选择专业方向</a:t>
            </a:r>
            <a:endParaRPr lang="en-US" altLang="zh-CN" sz="1400" b="1" dirty="0">
              <a:solidFill>
                <a:srgbClr val="203864"/>
              </a:solidFill>
              <a:latin typeface="+mn-ea"/>
            </a:endParaRPr>
          </a:p>
          <a:p>
            <a:pPr>
              <a:lnSpc>
                <a:spcPts val="1900"/>
              </a:lnSpc>
            </a:pPr>
            <a:r>
              <a:rPr lang="en-US" altLang="zh-CN" sz="1400" b="1" dirty="0">
                <a:latin typeface="+mn-ea"/>
              </a:rPr>
              <a:t>      1.</a:t>
            </a:r>
            <a:r>
              <a:rPr lang="zh-CN" altLang="en-US" sz="1400" b="1" dirty="0">
                <a:latin typeface="+mn-ea"/>
              </a:rPr>
              <a:t>金融科技与风险控制方向</a:t>
            </a:r>
            <a:r>
              <a:rPr lang="en-US" altLang="zh-CN" sz="1400" b="1" dirty="0">
                <a:latin typeface="+mn-ea"/>
              </a:rPr>
              <a:t>-</a:t>
            </a:r>
            <a:r>
              <a:rPr lang="zh-CN" altLang="en-US" sz="1400" b="1" dirty="0">
                <a:latin typeface="+mn-ea"/>
              </a:rPr>
              <a:t>中国深圳</a:t>
            </a:r>
            <a:endParaRPr lang="en-US" altLang="zh-CN" sz="1400" b="1" dirty="0">
              <a:latin typeface="+mn-ea"/>
            </a:endParaRPr>
          </a:p>
          <a:p>
            <a:pPr>
              <a:lnSpc>
                <a:spcPts val="1900"/>
              </a:lnSpc>
            </a:pPr>
            <a:r>
              <a:rPr lang="en-US" altLang="zh-CN" sz="1400" dirty="0">
                <a:latin typeface="+mn-ea"/>
              </a:rPr>
              <a:t>      </a:t>
            </a:r>
            <a:r>
              <a:rPr lang="zh-CN" altLang="en-US" sz="1400" dirty="0">
                <a:latin typeface="+mn-ea"/>
              </a:rPr>
              <a:t>两个模块课程包括：数据与金融高级课程、战略与领导力</a:t>
            </a:r>
            <a:endParaRPr lang="en-US" altLang="zh-CN" sz="1400" dirty="0">
              <a:latin typeface="+mn-ea"/>
            </a:endParaRPr>
          </a:p>
          <a:p>
            <a:pPr>
              <a:lnSpc>
                <a:spcPts val="1900"/>
              </a:lnSpc>
            </a:pPr>
            <a:r>
              <a:rPr lang="en-US" altLang="zh-CN" sz="1400" b="1" dirty="0">
                <a:latin typeface="+mn-ea"/>
              </a:rPr>
              <a:t>      2. </a:t>
            </a:r>
            <a:r>
              <a:rPr lang="zh-CN" altLang="en-US" sz="1400" b="1" dirty="0">
                <a:latin typeface="+mn-ea"/>
              </a:rPr>
              <a:t>公司金融方向</a:t>
            </a:r>
            <a:r>
              <a:rPr lang="en-US" altLang="zh-CN" sz="1400" b="1" dirty="0">
                <a:latin typeface="+mn-ea"/>
              </a:rPr>
              <a:t>-</a:t>
            </a:r>
            <a:r>
              <a:rPr lang="zh-CN" altLang="en-US" sz="1400" b="1" dirty="0">
                <a:latin typeface="+mn-ea"/>
              </a:rPr>
              <a:t>法国巴黎</a:t>
            </a:r>
            <a:endParaRPr lang="en-US" altLang="zh-CN" sz="1400" b="1" dirty="0">
              <a:latin typeface="+mn-ea"/>
            </a:endParaRPr>
          </a:p>
          <a:p>
            <a:pPr>
              <a:lnSpc>
                <a:spcPts val="1900"/>
              </a:lnSpc>
            </a:pPr>
            <a:r>
              <a:rPr lang="en-US" altLang="zh-CN" sz="1400" dirty="0">
                <a:latin typeface="+mn-ea"/>
              </a:rPr>
              <a:t>      </a:t>
            </a:r>
            <a:r>
              <a:rPr lang="zh-CN" altLang="en-US" sz="1400" dirty="0">
                <a:latin typeface="+mn-ea"/>
              </a:rPr>
              <a:t>三个模块课程包括：公司金融</a:t>
            </a:r>
            <a:r>
              <a:rPr lang="zh-CN" altLang="en-US" sz="1400" dirty="0" smtClean="0">
                <a:latin typeface="+mn-ea"/>
              </a:rPr>
              <a:t>、数据管理</a:t>
            </a:r>
            <a:r>
              <a:rPr lang="zh-CN" altLang="en-US" sz="1400" dirty="0">
                <a:latin typeface="+mn-ea"/>
              </a:rPr>
              <a:t>与计算、战略与领导力</a:t>
            </a: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203864"/>
                </a:solidFill>
                <a:latin typeface="+mn-ea"/>
              </a:rPr>
              <a:t>第三学期 </a:t>
            </a:r>
            <a:r>
              <a:rPr lang="en-US" altLang="zh-CN" sz="1400" b="1" dirty="0">
                <a:solidFill>
                  <a:srgbClr val="203864"/>
                </a:solidFill>
                <a:latin typeface="+mn-ea"/>
              </a:rPr>
              <a:t>– </a:t>
            </a:r>
            <a:r>
              <a:rPr lang="zh-CN" altLang="en-US" sz="1400" b="1" dirty="0">
                <a:solidFill>
                  <a:srgbClr val="203864"/>
                </a:solidFill>
                <a:latin typeface="+mn-ea"/>
              </a:rPr>
              <a:t>实习与毕业论文</a:t>
            </a:r>
            <a:endParaRPr lang="en-US" altLang="zh-CN" sz="1400" b="1" dirty="0">
              <a:solidFill>
                <a:srgbClr val="203864"/>
              </a:solidFill>
              <a:latin typeface="+mn-ea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98438" y="795768"/>
          <a:ext cx="5578268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4193968"/>
              </a:tblGrid>
              <a:tr h="7620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6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直申 </a:t>
                      </a:r>
                      <a:endParaRPr kumimoji="1" lang="en-US" altLang="zh-CN" sz="16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雅思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托福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78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托业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605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分以上</a:t>
                      </a:r>
                      <a:endParaRPr kumimoji="1" lang="fr-FR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GPA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&gt;3.0  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全英文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T</a:t>
                      </a:r>
                      <a:r>
                        <a:rPr kumimoji="1" lang="en-US" altLang="zh-CN" sz="14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eams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面试</a:t>
                      </a:r>
                      <a:endParaRPr kumimoji="1" lang="en-US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  <a:tc hMerge="1"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</a:tr>
              <a:tr h="4425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授课语言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全英文授课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学制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12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个月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课程安排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1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学期高级管理课程</a:t>
                      </a: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+1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学期专业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课程</a:t>
                      </a:r>
                      <a:endParaRPr lang="zh-CN" altLang="en-US" sz="1600" dirty="0" smtClean="0">
                        <a:latin typeface="+mn-ea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+4-6</a:t>
                      </a:r>
                      <a:r>
                        <a:rPr lang="zh-CN" altLang="fr-FR" sz="1600" dirty="0">
                          <a:latin typeface="+mn-ea"/>
                          <a:sym typeface="+mn-ea"/>
                        </a:rPr>
                        <a:t>个月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全球实习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8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申请资格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年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制</a:t>
                      </a:r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计算机科学、商科或理工科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学士学位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开学时间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9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月入学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学费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effectLst/>
                          <a:latin typeface="+mn-ea"/>
                          <a:sym typeface="+mn-ea"/>
                        </a:rPr>
                        <a:t>€</a:t>
                      </a:r>
                      <a:r>
                        <a:rPr lang="en-US" altLang="zh-CN" sz="1600" dirty="0" smtClean="0">
                          <a:effectLst/>
                          <a:latin typeface="+mn-ea"/>
                          <a:sym typeface="+mn-ea"/>
                        </a:rPr>
                        <a:t>20,000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76655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早申请奖学金：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减免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ea"/>
                          <a:sym typeface="+mn-ea"/>
                        </a:rPr>
                        <a:t>1500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latin typeface="+mn-ea"/>
                          <a:sym typeface="+mn-ea"/>
                        </a:rPr>
                        <a:t>欧元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学费（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2023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年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1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31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日前）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互助奖学金：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最高减免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ea"/>
                          <a:sym typeface="+mn-ea"/>
                        </a:rPr>
                        <a:t>20%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学费（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2023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年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30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日前）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卓越奖学金：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最高减免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ea"/>
                          <a:sym typeface="+mn-ea"/>
                        </a:rPr>
                        <a:t>50%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学费（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2023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年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5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月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1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日前）</a:t>
                      </a:r>
                      <a:endParaRPr lang="en-US" altLang="zh-CN" sz="1600" dirty="0" smtClean="0">
                        <a:latin typeface="方正兰亭圆简体_中粗" pitchFamily="2" charset="-122"/>
                        <a:ea typeface="方正兰亭圆简体_中粗" pitchFamily="2" charset="-122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750951" y="108777"/>
            <a:ext cx="10510468" cy="712878"/>
          </a:xfrm>
        </p:spPr>
        <p:txBody>
          <a:bodyPr>
            <a:noAutofit/>
          </a:bodyPr>
          <a:lstStyle/>
          <a:p>
            <a:r>
              <a:rPr kumimoji="1" lang="zh-CN" altLang="fr-FR" sz="2800" b="1" dirty="0">
                <a:latin typeface="+mn-ea"/>
                <a:ea typeface="+mn-ea"/>
              </a:rPr>
              <a:t>食品与农业企业管理学</a:t>
            </a:r>
            <a:r>
              <a:rPr kumimoji="1" lang="zh-CN" altLang="fr-FR" sz="2800" b="1" dirty="0" smtClean="0">
                <a:latin typeface="+mn-ea"/>
                <a:ea typeface="+mn-ea"/>
              </a:rPr>
              <a:t>硕士</a:t>
            </a:r>
            <a:br>
              <a:rPr kumimoji="1" lang="en-US" altLang="zh-CN" sz="2800" b="1" dirty="0" smtClean="0">
                <a:latin typeface="+mn-ea"/>
                <a:ea typeface="+mn-ea"/>
              </a:rPr>
            </a:br>
            <a:r>
              <a:rPr kumimoji="1" lang="fr-FR" altLang="zh-CN" sz="2800" b="1" dirty="0" smtClean="0">
                <a:latin typeface="+mn-ea"/>
                <a:ea typeface="+mn-ea"/>
              </a:rPr>
              <a:t>MSc </a:t>
            </a:r>
            <a:r>
              <a:rPr kumimoji="1" lang="fr-FR" altLang="zh-CN" sz="2800" b="1" dirty="0">
                <a:latin typeface="+mn-ea"/>
                <a:ea typeface="+mn-ea"/>
              </a:rPr>
              <a:t>in Food and Agribusiness Management</a:t>
            </a:r>
            <a:endParaRPr kumimoji="1" lang="fr-FR" altLang="zh-CN" sz="2800" b="1" dirty="0">
              <a:latin typeface="+mn-ea"/>
              <a:ea typeface="+mn-ea"/>
            </a:endParaRPr>
          </a:p>
        </p:txBody>
      </p:sp>
      <p:sp>
        <p:nvSpPr>
          <p:cNvPr id="17" name="Rectangle 34"/>
          <p:cNvSpPr/>
          <p:nvPr/>
        </p:nvSpPr>
        <p:spPr>
          <a:xfrm rot="5400000">
            <a:off x="3063718" y="-1672854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1824" y="1355428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项目优势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7504" y="1383939"/>
            <a:ext cx="5678496" cy="2923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fr-FR" sz="2400" b="1" dirty="0">
                <a:latin typeface="方正兰亭圆简体_中粗" pitchFamily="2" charset="-122"/>
                <a:ea typeface="方正兰亭圆简体_中粗" pitchFamily="2" charset="-122"/>
              </a:rPr>
              <a:t>专业</a:t>
            </a:r>
            <a:r>
              <a:rPr kumimoji="1" lang="zh-CN" altLang="en-US" sz="2400" b="1" dirty="0">
                <a:latin typeface="方正兰亭圆简体_中粗" pitchFamily="2" charset="-122"/>
                <a:ea typeface="方正兰亭圆简体_中粗" pitchFamily="2" charset="-122"/>
              </a:rPr>
              <a:t>排名全法第</a:t>
            </a:r>
            <a:r>
              <a:rPr kumimoji="1" lang="zh-CN" altLang="en-US" sz="2400" b="1" dirty="0">
                <a:solidFill>
                  <a:srgbClr val="FF0000"/>
                </a:solidFill>
                <a:latin typeface="方正兰亭圆简体_中粗" pitchFamily="2" charset="-122"/>
                <a:ea typeface="方正兰亭圆简体_中粗" pitchFamily="2" charset="-122"/>
              </a:rPr>
              <a:t>二</a:t>
            </a:r>
            <a:endParaRPr kumimoji="1" lang="en-US" altLang="zh-CN" sz="2000" dirty="0">
              <a:solidFill>
                <a:srgbClr val="FF0000"/>
              </a:solidFill>
              <a:latin typeface="方正兰亭圆简体_中粗" pitchFamily="2" charset="-122"/>
              <a:ea typeface="方正兰亭圆简体_中粗" pitchFamily="2" charset="-122"/>
            </a:endParaRPr>
          </a:p>
          <a:p>
            <a:pPr algn="ctr"/>
            <a:r>
              <a:rPr kumimoji="1" lang="zh-CN" altLang="en-US" sz="2400" b="1" dirty="0">
                <a:latin typeface="方正兰亭圆简体_中粗" pitchFamily="2" charset="-122"/>
                <a:ea typeface="方正兰亭圆简体_中粗" pitchFamily="2" charset="-122"/>
              </a:rPr>
              <a:t>全英文授课</a:t>
            </a:r>
            <a:r>
              <a:rPr kumimoji="1" lang="zh-CN" altLang="en-US" sz="2400" b="1" dirty="0">
                <a:solidFill>
                  <a:srgbClr val="FF0000"/>
                </a:solidFill>
                <a:latin typeface="方正兰亭圆简体_中粗" pitchFamily="2" charset="-122"/>
                <a:ea typeface="方正兰亭圆简体_中粗" pitchFamily="2" charset="-122"/>
              </a:rPr>
              <a:t>双学位</a:t>
            </a:r>
            <a:r>
              <a:rPr kumimoji="1" lang="zh-CN" altLang="en-US" sz="2400" b="1" dirty="0">
                <a:latin typeface="方正兰亭圆简体_中粗" pitchFamily="2" charset="-122"/>
                <a:ea typeface="方正兰亭圆简体_中粗" pitchFamily="2" charset="-122"/>
              </a:rPr>
              <a:t>硕士</a:t>
            </a:r>
            <a:r>
              <a:rPr kumimoji="1" lang="zh-CN" altLang="en-US" sz="2400" b="1" dirty="0" smtClean="0">
                <a:latin typeface="方正兰亭圆简体_中粗" pitchFamily="2" charset="-122"/>
                <a:ea typeface="方正兰亭圆简体_中粗" pitchFamily="2" charset="-122"/>
              </a:rPr>
              <a:t>项目</a:t>
            </a:r>
            <a:endParaRPr lang="en-US" altLang="zh-CN" sz="2000" dirty="0"/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kumimoji="1" lang="zh-CN" altLang="en-US" b="1" dirty="0">
                <a:latin typeface="方正兰亭圆简体_中粗" pitchFamily="2" charset="-122"/>
                <a:ea typeface="方正兰亭圆简体_中粗" pitchFamily="2" charset="-122"/>
              </a:rPr>
              <a:t>南特高商食品与农业企业管理学</a:t>
            </a:r>
            <a:r>
              <a:rPr kumimoji="1" lang="zh-CN" altLang="en-US" b="1" dirty="0" smtClean="0">
                <a:latin typeface="方正兰亭圆简体_中粗" pitchFamily="2" charset="-122"/>
                <a:ea typeface="方正兰亭圆简体_中粗" pitchFamily="2" charset="-122"/>
              </a:rPr>
              <a:t>硕士</a:t>
            </a:r>
            <a:br>
              <a:rPr kumimoji="1" lang="zh-CN" altLang="en-US" b="1" dirty="0">
                <a:latin typeface="方正兰亭圆简体_中粗" pitchFamily="2" charset="-122"/>
                <a:ea typeface="方正兰亭圆简体_中粗" pitchFamily="2" charset="-122"/>
              </a:rPr>
            </a:br>
            <a:r>
              <a:rPr kumimoji="1" lang="zh-CN" altLang="en-US" b="1" dirty="0">
                <a:latin typeface="方正兰亭圆简体_中粗" pitchFamily="2" charset="-122"/>
                <a:ea typeface="方正兰亭圆简体_中粗" pitchFamily="2" charset="-122"/>
              </a:rPr>
              <a:t>巴西</a:t>
            </a:r>
            <a:r>
              <a:rPr kumimoji="1" lang="en-US" altLang="zh-CN" b="1" dirty="0">
                <a:latin typeface="方正兰亭圆简体_中粗" pitchFamily="2" charset="-122"/>
                <a:ea typeface="方正兰亭圆简体_中粗" pitchFamily="2" charset="-122"/>
              </a:rPr>
              <a:t>FECAP</a:t>
            </a:r>
            <a:r>
              <a:rPr kumimoji="1" lang="zh-CN" altLang="en-US" b="1" dirty="0">
                <a:latin typeface="方正兰亭圆简体_中粗" pitchFamily="2" charset="-122"/>
                <a:ea typeface="方正兰亭圆简体_中粗" pitchFamily="2" charset="-122"/>
              </a:rPr>
              <a:t>商学院</a:t>
            </a:r>
            <a:r>
              <a:rPr kumimoji="1" lang="en-US" altLang="zh-CN" b="1" dirty="0">
                <a:latin typeface="方正兰亭圆简体_中粗" pitchFamily="2" charset="-122"/>
                <a:ea typeface="方正兰亭圆简体_中粗" pitchFamily="2" charset="-122"/>
              </a:rPr>
              <a:t>MBA</a:t>
            </a:r>
            <a:r>
              <a:rPr kumimoji="1" lang="zh-CN" altLang="en-US" b="1" dirty="0">
                <a:latin typeface="方正兰亭圆简体_中粗" pitchFamily="2" charset="-122"/>
                <a:ea typeface="方正兰亭圆简体_中粗" pitchFamily="2" charset="-122"/>
              </a:rPr>
              <a:t>学位</a:t>
            </a:r>
            <a:endParaRPr kumimoji="1" lang="en-US" altLang="zh-CN" b="1" dirty="0">
              <a:latin typeface="方正兰亭圆简体_中粗" pitchFamily="2" charset="-122"/>
              <a:ea typeface="方正兰亭圆简体_中粗" pitchFamily="2" charset="-122"/>
            </a:endParaRPr>
          </a:p>
          <a:p>
            <a:endParaRPr lang="zh-CN" altLang="en-US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92644" y="373451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申请条件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7" name="Rectangle 34"/>
          <p:cNvSpPr/>
          <p:nvPr/>
        </p:nvSpPr>
        <p:spPr>
          <a:xfrm rot="5400000">
            <a:off x="3063718" y="844802"/>
            <a:ext cx="386068" cy="5678496"/>
          </a:xfrm>
          <a:prstGeom prst="rect">
            <a:avLst/>
          </a:prstGeom>
          <a:solidFill>
            <a:srgbClr val="22437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5" tIns="45698" rIns="91395" bIns="45698" numCol="1" spcCol="0" rtlCol="0" fromWordArt="0" anchor="ctr" anchorCtr="0" forceAA="0" compatLnSpc="1"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1824" y="3468670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项目设置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41960" y="3985260"/>
            <a:ext cx="5892800" cy="2143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b="1" dirty="0">
                <a:solidFill>
                  <a:srgbClr val="203864"/>
                </a:solidFill>
                <a:latin typeface="方正兰亭圆简体_中粗" pitchFamily="2" charset="-122"/>
                <a:ea typeface="方正兰亭圆简体_中粗" pitchFamily="2" charset="-122"/>
              </a:rPr>
              <a:t>在法国和巴西，这两个全球农业经济最领先的国家进行国际化研究</a:t>
            </a:r>
            <a:endParaRPr kumimoji="1" lang="en-US" altLang="zh-CN" sz="1400" b="1" dirty="0">
              <a:solidFill>
                <a:srgbClr val="203864"/>
              </a:solidFill>
              <a:latin typeface="方正兰亭圆简体_中粗" pitchFamily="2" charset="-122"/>
              <a:ea typeface="方正兰亭圆简体_中粗" pitchFamily="2" charset="-122"/>
            </a:endParaRPr>
          </a:p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课程由两校资深教授</a:t>
            </a:r>
            <a:r>
              <a:rPr kumimoji="1" lang="zh-CN" altLang="en-US" sz="1400" dirty="0" smtClean="0">
                <a:latin typeface="方正兰亭圆简体_中粗" pitchFamily="2" charset="-122"/>
                <a:ea typeface="方正兰亭圆简体_中粗" pitchFamily="2" charset="-122"/>
              </a:rPr>
              <a:t>及</a:t>
            </a:r>
            <a:r>
              <a:rPr kumimoji="1" lang="zh-CN" altLang="en-US" sz="1400" b="1" dirty="0" smtClean="0">
                <a:solidFill>
                  <a:srgbClr val="203864"/>
                </a:solidFill>
                <a:latin typeface="方正兰亭圆简体_中粗" pitchFamily="2" charset="-122"/>
                <a:ea typeface="方正兰亭圆简体_中粗" pitchFamily="2" charset="-122"/>
              </a:rPr>
              <a:t>巴西农业企业协会</a:t>
            </a: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知名专家共同授课</a:t>
            </a:r>
            <a:endParaRPr kumimoji="1" lang="en-US" altLang="zh-CN" sz="1400" dirty="0">
              <a:latin typeface="方正兰亭圆简体_中粗" pitchFamily="2" charset="-122"/>
              <a:ea typeface="方正兰亭圆简体_中粗" pitchFamily="2" charset="-122"/>
            </a:endParaRPr>
          </a:p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参与来自行业专家（银行、非政府组织、研究中心、食品产业集群等）</a:t>
            </a:r>
            <a:r>
              <a:rPr kumimoji="1" lang="zh-CN" altLang="en-US" sz="1400" b="1" dirty="0">
                <a:solidFill>
                  <a:srgbClr val="203864"/>
                </a:solidFill>
                <a:latin typeface="方正兰亭圆简体_中粗" pitchFamily="2" charset="-122"/>
                <a:ea typeface="方正兰亭圆简体_中粗" pitchFamily="2" charset="-122"/>
              </a:rPr>
              <a:t>客座讲座和研讨会</a:t>
            </a:r>
            <a:endParaRPr kumimoji="1" lang="en-US" altLang="zh-CN" sz="1400" b="1" dirty="0">
              <a:solidFill>
                <a:srgbClr val="203864"/>
              </a:solidFill>
              <a:latin typeface="方正兰亭圆简体_中粗" pitchFamily="2" charset="-122"/>
              <a:ea typeface="方正兰亭圆简体_中粗" pitchFamily="2" charset="-122"/>
            </a:endParaRPr>
          </a:p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b="1" dirty="0">
                <a:solidFill>
                  <a:srgbClr val="203864"/>
                </a:solidFill>
                <a:latin typeface="方正兰亭圆简体_中粗" pitchFamily="2" charset="-122"/>
                <a:ea typeface="方正兰亭圆简体_中粗" pitchFamily="2" charset="-122"/>
              </a:rPr>
              <a:t>实地考察</a:t>
            </a: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两国中小企业及跨国农业综合企业。</a:t>
            </a:r>
            <a:endParaRPr kumimoji="1" lang="en-US" altLang="zh-CN" sz="1400" dirty="0">
              <a:latin typeface="方正兰亭圆简体_中粗" pitchFamily="2" charset="-122"/>
              <a:ea typeface="方正兰亭圆简体_中粗" pitchFamily="2" charset="-122"/>
            </a:endParaRPr>
          </a:p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与</a:t>
            </a:r>
            <a:r>
              <a:rPr kumimoji="1" lang="zh-CN" altLang="en-US" sz="1400" b="1" dirty="0">
                <a:solidFill>
                  <a:srgbClr val="203864"/>
                </a:solidFill>
                <a:latin typeface="方正兰亭圆简体_中粗" pitchFamily="2" charset="-122"/>
                <a:ea typeface="方正兰亭圆简体_中粗" pitchFamily="2" charset="-122"/>
              </a:rPr>
              <a:t>不同学科背景</a:t>
            </a: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的同学（农业企业、设计、兽医学、法律等）协作</a:t>
            </a:r>
            <a:endParaRPr kumimoji="1" lang="zh-CN" altLang="en-US" sz="1400" dirty="0">
              <a:latin typeface="方正兰亭圆简体_中粗" pitchFamily="2" charset="-122"/>
              <a:ea typeface="方正兰亭圆简体_中粗" pitchFamily="2" charset="-122"/>
            </a:endParaRPr>
          </a:p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与生态密集型农业专家</a:t>
            </a:r>
            <a:r>
              <a:rPr kumimoji="1" lang="en-US" altLang="zh-CN" sz="1400" dirty="0" err="1">
                <a:latin typeface="方正兰亭圆简体_中粗" pitchFamily="2" charset="-122"/>
                <a:ea typeface="方正兰亭圆简体_中粗" pitchFamily="2" charset="-122"/>
              </a:rPr>
              <a:t>Terrena</a:t>
            </a: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及</a:t>
            </a:r>
            <a:r>
              <a:rPr kumimoji="1" lang="en-US" altLang="zh-CN" sz="1400" dirty="0" err="1">
                <a:latin typeface="方正兰亭圆简体_中粗" pitchFamily="2" charset="-122"/>
                <a:ea typeface="方正兰亭圆简体_中粗" pitchFamily="2" charset="-122"/>
              </a:rPr>
              <a:t>Triballat</a:t>
            </a:r>
            <a:r>
              <a:rPr kumimoji="1" lang="zh-CN" altLang="en-US" sz="1400" dirty="0">
                <a:latin typeface="方正兰亭圆简体_中粗" pitchFamily="2" charset="-122"/>
                <a:ea typeface="方正兰亭圆简体_中粗" pitchFamily="2" charset="-122"/>
              </a:rPr>
              <a:t>共同进行硕士实践项目</a:t>
            </a:r>
            <a:endParaRPr kumimoji="1" lang="en-US" altLang="zh-CN" sz="1400" dirty="0">
              <a:latin typeface="方正兰亭圆简体_中粗" pitchFamily="2" charset="-122"/>
              <a:ea typeface="方正兰亭圆简体_中粗" pitchFamily="2" charset="-122"/>
            </a:endParaRPr>
          </a:p>
          <a:p>
            <a:pPr marL="285750" indent="-285750">
              <a:lnSpc>
                <a:spcPts val="2000"/>
              </a:lnSpc>
              <a:buFontTx/>
              <a:buChar char="-"/>
            </a:pPr>
            <a:r>
              <a:rPr kumimoji="1" lang="zh-CN" altLang="en-US" sz="1400" b="1" dirty="0">
                <a:solidFill>
                  <a:srgbClr val="203864"/>
                </a:solidFill>
                <a:latin typeface="方正兰亭圆简体_中粗" pitchFamily="2" charset="-122"/>
                <a:ea typeface="方正兰亭圆简体_中粗" pitchFamily="2" charset="-122"/>
              </a:rPr>
              <a:t>全球实习</a:t>
            </a:r>
            <a:endParaRPr kumimoji="1" lang="en-US" altLang="zh-CN" sz="1400" b="1" dirty="0">
              <a:solidFill>
                <a:srgbClr val="203864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520815" y="946785"/>
          <a:ext cx="5578476" cy="4788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065"/>
                <a:gridCol w="4169411"/>
              </a:tblGrid>
              <a:tr h="8896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6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直申 </a:t>
                      </a:r>
                      <a:endParaRPr kumimoji="1" lang="en-US" altLang="zh-CN" sz="16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雅思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托福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84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托业</a:t>
                      </a: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650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分以上（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没有小分限制）</a:t>
                      </a:r>
                      <a:endParaRPr kumimoji="1" lang="fr-FR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GPA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&gt;3.0  </a:t>
                      </a:r>
                      <a:r>
                        <a:rPr kumimoji="1" lang="zh-CN" altLang="en-US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全英文</a:t>
                      </a:r>
                      <a:r>
                        <a:rPr kumimoji="1" lang="fr-FR" altLang="zh-CN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Teams</a:t>
                      </a:r>
                      <a:r>
                        <a:rPr kumimoji="1" lang="zh-CN" altLang="fr-FR" sz="14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面试</a:t>
                      </a:r>
                      <a:endParaRPr kumimoji="1" lang="en-US" altLang="zh-CN" sz="140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  <a:tc hMerge="1"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37E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授课语言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全英文授课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学制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12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个月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600" b="1" dirty="0" smtClean="0">
                          <a:latin typeface="+mn-ea"/>
                          <a:ea typeface="+mn-ea"/>
                        </a:rPr>
                        <a:t>课程安排</a:t>
                      </a:r>
                      <a:endParaRPr lang="zh-CN" altLang="en-US" sz="1600" b="1" dirty="0" smtClean="0"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1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学期高级管理课程</a:t>
                      </a: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+1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学期专业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课程</a:t>
                      </a:r>
                      <a:endParaRPr lang="zh-CN" altLang="en-US" sz="1600" dirty="0" smtClean="0">
                        <a:latin typeface="+mn-ea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+4-6</a:t>
                      </a:r>
                      <a:r>
                        <a:rPr lang="zh-CN" altLang="fr-FR" sz="1600" dirty="0">
                          <a:latin typeface="+mn-ea"/>
                          <a:sym typeface="+mn-ea"/>
                        </a:rPr>
                        <a:t>个月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全球实习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02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申请资格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+mn-ea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年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制</a:t>
                      </a:r>
                      <a:r>
                        <a:rPr lang="zh-CN" altLang="en-US" sz="1600" b="1" dirty="0" smtClean="0">
                          <a:latin typeface="+mn-ea"/>
                          <a:sym typeface="+mn-ea"/>
                        </a:rPr>
                        <a:t>商科或理工科</a:t>
                      </a:r>
                      <a:r>
                        <a:rPr lang="zh-CN" altLang="en-US" sz="1600" dirty="0" smtClean="0">
                          <a:latin typeface="+mn-ea"/>
                          <a:sym typeface="+mn-ea"/>
                        </a:rPr>
                        <a:t>学士学位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600" b="1" dirty="0" smtClean="0">
                          <a:latin typeface="+mn-ea"/>
                          <a:ea typeface="+mn-ea"/>
                        </a:rPr>
                        <a:t>开学时间</a:t>
                      </a:r>
                      <a:endParaRPr lang="zh-CN" altLang="en-US" sz="1600" b="1" dirty="0" smtClean="0"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 smtClean="0">
                          <a:latin typeface="+mn-ea"/>
                          <a:sym typeface="+mn-ea"/>
                        </a:rPr>
                        <a:t>9</a:t>
                      </a:r>
                      <a:r>
                        <a:rPr lang="zh-CN" altLang="fr-FR" sz="1600" dirty="0" smtClean="0">
                          <a:latin typeface="+mn-ea"/>
                          <a:sym typeface="+mn-ea"/>
                        </a:rPr>
                        <a:t>月</a:t>
                      </a:r>
                      <a:r>
                        <a:rPr lang="zh-CN" altLang="en-US" sz="1600" dirty="0">
                          <a:latin typeface="+mn-ea"/>
                          <a:sym typeface="+mn-ea"/>
                        </a:rPr>
                        <a:t>入学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600" b="1" dirty="0" smtClean="0">
                          <a:latin typeface="+mn-ea"/>
                          <a:ea typeface="+mn-ea"/>
                        </a:rPr>
                        <a:t>学费</a:t>
                      </a:r>
                      <a:endParaRPr lang="zh-CN" altLang="en-US" sz="1600" b="1" dirty="0" smtClean="0"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effectLst/>
                          <a:latin typeface="+mn-ea"/>
                          <a:sym typeface="+mn-ea"/>
                        </a:rPr>
                        <a:t>€</a:t>
                      </a:r>
                      <a:r>
                        <a:rPr lang="en-US" altLang="zh-CN" sz="1600" dirty="0" smtClean="0">
                          <a:effectLst/>
                          <a:latin typeface="+mn-ea"/>
                          <a:sym typeface="+mn-ea"/>
                        </a:rPr>
                        <a:t>18,000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6365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早申请奖学金：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减免</a:t>
                      </a:r>
                      <a:r>
                        <a:rPr lang="en-US" altLang="zh-CN" sz="14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1500</a:t>
                      </a:r>
                      <a:r>
                        <a:rPr lang="zh-CN" altLang="en-US" sz="14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欧元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31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互助奖学金：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4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20%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卓越奖学金：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4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50%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学费（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日前）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食品行业深思奖学金：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最高减免</a:t>
                      </a:r>
                      <a:r>
                        <a:rPr lang="en-US" altLang="zh-CN" sz="1400" b="0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50%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学费，依据食品与农业创新项目主题报告评定。 </a:t>
                      </a:r>
                      <a:endParaRPr lang="en-US" altLang="zh-CN" sz="1400" dirty="0" smtClean="0">
                        <a:latin typeface="方正兰亭圆简体_中粗" pitchFamily="2" charset="-122"/>
                        <a:ea typeface="方正兰亭圆简体_中粗" pitchFamily="2" charset="-122"/>
                      </a:endParaRPr>
                    </a:p>
                  </a:txBody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5" marR="91395" marT="45698" marB="4569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1061824" y="947014"/>
            <a:ext cx="4389857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</a:rPr>
              <a:t>项目优势</a:t>
            </a:r>
            <a:endParaRPr lang="zh-CN" altLang="en-US" sz="22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/>
          <p:nvPr/>
        </p:nvSpPr>
        <p:spPr>
          <a:xfrm>
            <a:off x="494125" y="501835"/>
            <a:ext cx="11286176" cy="6336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南特高商奖学金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2148" y="189442"/>
            <a:ext cx="8106852" cy="5449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/>
          <p:nvPr/>
        </p:nvSpPr>
        <p:spPr>
          <a:xfrm>
            <a:off x="484293" y="536306"/>
            <a:ext cx="11286176" cy="6336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录取流程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847905" y="4600230"/>
            <a:ext cx="10614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zh-CN" alt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免除录取的情况</a:t>
            </a: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+mn-ea"/>
              </a:rPr>
              <a:t>对于</a:t>
            </a:r>
            <a:r>
              <a:rPr lang="zh-CN" altLang="en-US" sz="1600" b="1" dirty="0">
                <a:solidFill>
                  <a:srgbClr val="002060"/>
                </a:solidFill>
                <a:latin typeface="+mn-ea"/>
              </a:rPr>
              <a:t>特别优秀</a:t>
            </a:r>
            <a:r>
              <a:rPr lang="zh-CN" altLang="en-US" sz="1600" dirty="0">
                <a:latin typeface="+mn-ea"/>
              </a:rPr>
              <a:t>的申请者将无需面试，直接发放录取</a:t>
            </a:r>
            <a:r>
              <a:rPr lang="en-US" altLang="zh-CN" sz="1600" dirty="0">
                <a:latin typeface="+mn-ea"/>
              </a:rPr>
              <a:t>Offer</a:t>
            </a:r>
            <a:endParaRPr lang="en-US" sz="1600" dirty="0">
              <a:latin typeface="+mn-ea"/>
            </a:endParaRPr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+mn-ea"/>
              </a:rPr>
              <a:t>对于</a:t>
            </a:r>
            <a:r>
              <a:rPr lang="zh-CN" altLang="en-US" sz="1600" b="1" dirty="0">
                <a:solidFill>
                  <a:srgbClr val="002060"/>
                </a:solidFill>
                <a:latin typeface="+mn-ea"/>
              </a:rPr>
              <a:t>未达到材料初审标准</a:t>
            </a:r>
            <a:r>
              <a:rPr lang="zh-CN" altLang="en-US" sz="1600" dirty="0">
                <a:latin typeface="+mn-ea"/>
              </a:rPr>
              <a:t>的申请者，将不再面试，但可有一次补充材料的机会，如提交更好的英语成绩</a:t>
            </a:r>
            <a:r>
              <a:rPr lang="en-US" altLang="zh-CN" sz="1600" dirty="0">
                <a:latin typeface="+mn-ea"/>
              </a:rPr>
              <a:t>/GMAT</a:t>
            </a:r>
            <a:r>
              <a:rPr lang="zh-CN" altLang="en-US" sz="1600" dirty="0" smtClean="0">
                <a:latin typeface="+mn-ea"/>
              </a:rPr>
              <a:t>等。</a:t>
            </a:r>
            <a:endParaRPr lang="en-US" b="1" dirty="0">
              <a:latin typeface="+mn-ea"/>
            </a:endParaRPr>
          </a:p>
        </p:txBody>
      </p:sp>
      <p:sp>
        <p:nvSpPr>
          <p:cNvPr id="4" name="ZoneTexte 6"/>
          <p:cNvSpPr txBox="1"/>
          <p:nvPr/>
        </p:nvSpPr>
        <p:spPr>
          <a:xfrm>
            <a:off x="847906" y="1078982"/>
            <a:ext cx="9853564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dirty="0" smtClean="0">
                <a:solidFill>
                  <a:schemeClr val="tx1"/>
                </a:solidFill>
              </a:rPr>
              <a:t>在线</a:t>
            </a:r>
            <a:r>
              <a:rPr lang="en-US" altLang="zh-CN" dirty="0" smtClean="0">
                <a:solidFill>
                  <a:schemeClr val="tx1"/>
                </a:solidFill>
              </a:rPr>
              <a:t>www.apply.audencia.com</a:t>
            </a:r>
            <a:r>
              <a:rPr lang="zh-CN" altLang="en-US" dirty="0" smtClean="0">
                <a:solidFill>
                  <a:schemeClr val="tx1"/>
                </a:solidFill>
              </a:rPr>
              <a:t>提交申请，支付</a:t>
            </a:r>
            <a:r>
              <a:rPr lang="en-US" dirty="0">
                <a:solidFill>
                  <a:schemeClr val="tx1"/>
                </a:solidFill>
              </a:rPr>
              <a:t>€100 </a:t>
            </a:r>
            <a:r>
              <a:rPr lang="zh-CN" altLang="en-US" dirty="0">
                <a:solidFill>
                  <a:schemeClr val="tx1"/>
                </a:solidFill>
              </a:rPr>
              <a:t>申请</a:t>
            </a:r>
            <a:r>
              <a:rPr lang="zh-CN" altLang="en-US" dirty="0" smtClean="0">
                <a:solidFill>
                  <a:schemeClr val="tx1"/>
                </a:solidFill>
              </a:rPr>
              <a:t>费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dirty="0" smtClean="0">
                <a:solidFill>
                  <a:schemeClr val="tx1"/>
                </a:solidFill>
              </a:rPr>
              <a:t>网</a:t>
            </a:r>
            <a:r>
              <a:rPr lang="zh-CN" altLang="en-US" dirty="0">
                <a:solidFill>
                  <a:schemeClr val="tx1"/>
                </a:solidFill>
              </a:rPr>
              <a:t>申提交后，材料初审通过的</a:t>
            </a:r>
            <a:r>
              <a:rPr lang="zh-CN" altLang="en-US" dirty="0" smtClean="0">
                <a:solidFill>
                  <a:schemeClr val="tx1"/>
                </a:solidFill>
              </a:rPr>
              <a:t>申请者在</a:t>
            </a:r>
            <a:r>
              <a:rPr lang="en-US" altLang="zh-CN" dirty="0" smtClean="0">
                <a:solidFill>
                  <a:schemeClr val="tx1"/>
                </a:solidFill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</a:rPr>
              <a:t>周内收到</a:t>
            </a:r>
            <a:r>
              <a:rPr lang="zh-CN" altLang="en-US" dirty="0">
                <a:solidFill>
                  <a:schemeClr val="tx1"/>
                </a:solidFill>
              </a:rPr>
              <a:t>面试</a:t>
            </a:r>
            <a:r>
              <a:rPr lang="zh-CN" altLang="en-US" dirty="0" smtClean="0">
                <a:solidFill>
                  <a:schemeClr val="tx1"/>
                </a:solidFill>
              </a:rPr>
              <a:t>邀请的邮件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zh-CN" altLang="en-US" dirty="0">
                <a:solidFill>
                  <a:schemeClr val="tx1"/>
                </a:solidFill>
              </a:rPr>
              <a:t>，</a:t>
            </a:r>
            <a:r>
              <a:rPr lang="zh-CN" altLang="en-US" dirty="0" smtClean="0">
                <a:solidFill>
                  <a:schemeClr val="tx1"/>
                </a:solidFill>
              </a:rPr>
              <a:t>通过链接</a:t>
            </a:r>
            <a:r>
              <a:rPr lang="zh-CN" altLang="en-US" dirty="0">
                <a:solidFill>
                  <a:schemeClr val="tx1"/>
                </a:solidFill>
              </a:rPr>
              <a:t>选择面试</a:t>
            </a:r>
            <a:r>
              <a:rPr lang="zh-CN" altLang="en-US" dirty="0" smtClean="0">
                <a:solidFill>
                  <a:schemeClr val="tx1"/>
                </a:solidFill>
              </a:rPr>
              <a:t>时间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dirty="0" smtClean="0">
                <a:solidFill>
                  <a:schemeClr val="tx1"/>
                </a:solidFill>
              </a:rPr>
              <a:t>通过</a:t>
            </a:r>
            <a:r>
              <a:rPr lang="en-US" altLang="zh-CN" dirty="0">
                <a:solidFill>
                  <a:schemeClr val="tx1"/>
                </a:solidFill>
              </a:rPr>
              <a:t>Teams</a:t>
            </a:r>
            <a:r>
              <a:rPr lang="zh-CN" altLang="en-US" dirty="0">
                <a:solidFill>
                  <a:schemeClr val="tx1"/>
                </a:solidFill>
              </a:rPr>
              <a:t>平台，进行</a:t>
            </a:r>
            <a:r>
              <a:rPr lang="en-US" dirty="0" smtClean="0">
                <a:solidFill>
                  <a:schemeClr val="tx1"/>
                </a:solidFill>
              </a:rPr>
              <a:t>15-20</a:t>
            </a:r>
            <a:r>
              <a:rPr lang="zh-CN" altLang="en-US" dirty="0" smtClean="0">
                <a:solidFill>
                  <a:schemeClr val="tx1"/>
                </a:solidFill>
              </a:rPr>
              <a:t>分钟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</a:rPr>
              <a:t>全英文视频面试</a:t>
            </a:r>
            <a:r>
              <a:rPr lang="zh-CN" altLang="en-US" dirty="0">
                <a:solidFill>
                  <a:schemeClr val="tx1"/>
                </a:solidFill>
              </a:rPr>
              <a:t>（选择法语授课的学生将法语面试</a:t>
            </a:r>
            <a:r>
              <a:rPr lang="zh-CN" altLang="en-US" dirty="0" smtClean="0">
                <a:solidFill>
                  <a:schemeClr val="tx1"/>
                </a:solidFill>
              </a:rPr>
              <a:t>）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dirty="0" smtClean="0">
                <a:solidFill>
                  <a:schemeClr val="tx1"/>
                </a:solidFill>
              </a:rPr>
              <a:t>在面试后</a:t>
            </a:r>
            <a:r>
              <a:rPr lang="en-US" altLang="zh-CN" dirty="0" smtClean="0">
                <a:solidFill>
                  <a:schemeClr val="tx1"/>
                </a:solidFill>
              </a:rPr>
              <a:t>1-2</a:t>
            </a:r>
            <a:r>
              <a:rPr lang="zh-CN" altLang="en-US" dirty="0" smtClean="0">
                <a:solidFill>
                  <a:schemeClr val="tx1"/>
                </a:solidFill>
              </a:rPr>
              <a:t>周</a:t>
            </a:r>
            <a:r>
              <a:rPr lang="zh-CN" altLang="en-US" dirty="0">
                <a:solidFill>
                  <a:schemeClr val="tx1"/>
                </a:solidFill>
              </a:rPr>
              <a:t>内，将</a:t>
            </a:r>
            <a:r>
              <a:rPr lang="zh-CN" altLang="en-US" dirty="0" smtClean="0">
                <a:solidFill>
                  <a:schemeClr val="tx1"/>
                </a:solidFill>
              </a:rPr>
              <a:t>收到录取邮件，下载合同</a:t>
            </a:r>
            <a:r>
              <a:rPr lang="zh-CN" altLang="en-US" dirty="0">
                <a:solidFill>
                  <a:schemeClr val="tx1"/>
                </a:solidFill>
              </a:rPr>
              <a:t>，可查看奖学金减免</a:t>
            </a:r>
            <a:r>
              <a:rPr lang="zh-CN" altLang="en-US" dirty="0" smtClean="0">
                <a:solidFill>
                  <a:schemeClr val="tx1"/>
                </a:solidFill>
              </a:rPr>
              <a:t>信息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dirty="0" smtClean="0">
                <a:solidFill>
                  <a:schemeClr val="tx1"/>
                </a:solidFill>
              </a:rPr>
              <a:t>在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周内签署入学合同并缴纳</a:t>
            </a:r>
            <a:r>
              <a:rPr lang="en-US" altLang="zh-CN" dirty="0" smtClean="0">
                <a:solidFill>
                  <a:srgbClr val="C00000"/>
                </a:solidFill>
              </a:rPr>
              <a:t>€3000</a:t>
            </a:r>
            <a:r>
              <a:rPr lang="zh-CN" altLang="en-US" dirty="0" smtClean="0">
                <a:solidFill>
                  <a:schemeClr val="tx1"/>
                </a:solidFill>
              </a:rPr>
              <a:t>占</a:t>
            </a:r>
            <a:r>
              <a:rPr lang="zh-CN" altLang="en-US" dirty="0">
                <a:solidFill>
                  <a:schemeClr val="tx1"/>
                </a:solidFill>
              </a:rPr>
              <a:t>位</a:t>
            </a:r>
            <a:r>
              <a:rPr lang="zh-CN" altLang="en-US" dirty="0" smtClean="0">
                <a:solidFill>
                  <a:schemeClr val="tx1"/>
                </a:solidFill>
              </a:rPr>
              <a:t>费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/>
          <p:nvPr/>
        </p:nvSpPr>
        <p:spPr>
          <a:xfrm>
            <a:off x="518474" y="563371"/>
            <a:ext cx="11286176" cy="6336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申请成绩要求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ZoneTexte 1"/>
          <p:cNvSpPr txBox="1"/>
          <p:nvPr/>
        </p:nvSpPr>
        <p:spPr>
          <a:xfrm>
            <a:off x="620395" y="1175385"/>
            <a:ext cx="4442460" cy="289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zh-CN" altLang="en-US" sz="1685" b="1" dirty="0" smtClean="0">
                <a:sym typeface="+mn-ea"/>
              </a:rPr>
              <a:t>可先提交申请，英语成绩后补</a:t>
            </a:r>
            <a:r>
              <a:rPr lang="zh-CN" altLang="en-US" sz="1685" b="1" dirty="0">
                <a:solidFill>
                  <a:srgbClr val="C00000"/>
                </a:solidFill>
                <a:sym typeface="+mn-ea"/>
              </a:rPr>
              <a:t>（最晚6月30日）</a:t>
            </a:r>
            <a:endParaRPr lang="zh-CN" altLang="en-US" sz="1685" b="1" dirty="0" smtClean="0"/>
          </a:p>
          <a:p>
            <a:pPr algn="ctr"/>
            <a:endParaRPr lang="fr-FR" sz="1685" b="1" dirty="0"/>
          </a:p>
        </p:txBody>
      </p:sp>
      <p:sp>
        <p:nvSpPr>
          <p:cNvPr id="6" name="ZoneTexte 8"/>
          <p:cNvSpPr txBox="1"/>
          <p:nvPr/>
        </p:nvSpPr>
        <p:spPr>
          <a:xfrm>
            <a:off x="620704" y="3314950"/>
            <a:ext cx="4801827" cy="11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5" b="1" dirty="0">
                <a:solidFill>
                  <a:schemeClr val="accent1">
                    <a:lumMod val="50000"/>
                  </a:schemeClr>
                </a:solidFill>
              </a:rPr>
              <a:t>无需提供语言成绩的情况包括</a:t>
            </a:r>
            <a:r>
              <a:rPr lang="fr-FR" sz="1405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fr-FR" sz="1405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zh-CN" altLang="en-US" sz="1405" dirty="0"/>
              <a:t>英语母语者</a:t>
            </a:r>
            <a:endParaRPr lang="en-US" altLang="zh-CN" sz="1405" dirty="0"/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zh-CN" altLang="en-US" sz="1405" dirty="0"/>
              <a:t>上一阶段学业为</a:t>
            </a:r>
            <a:r>
              <a:rPr lang="en-US" altLang="zh-CN" sz="1405" dirty="0"/>
              <a:t>100%</a:t>
            </a:r>
            <a:r>
              <a:rPr lang="zh-CN" altLang="en-US" sz="1405" dirty="0"/>
              <a:t>英文授课的学生</a:t>
            </a:r>
            <a:endParaRPr lang="en-US" altLang="zh-CN" sz="1405" dirty="0"/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zh-CN" altLang="en-US" sz="1405" dirty="0" smtClean="0"/>
              <a:t>然而，若选择提交英语成绩，</a:t>
            </a:r>
            <a:r>
              <a:rPr lang="zh-CN" altLang="en-US" sz="1405" dirty="0" smtClean="0">
                <a:solidFill>
                  <a:schemeClr val="accent1">
                    <a:lumMod val="50000"/>
                  </a:schemeClr>
                </a:solidFill>
              </a:rPr>
              <a:t>分数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</a:rPr>
              <a:t>越高，越有可能获得录取和奖学金。</a:t>
            </a:r>
            <a:endParaRPr lang="fr-FR" sz="1405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621339" y="1576765"/>
            <a:ext cx="4442009" cy="1174039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405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最低申请英语成绩要求</a:t>
            </a:r>
            <a:r>
              <a:rPr lang="en-US" sz="1405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405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405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雅思</a:t>
            </a:r>
            <a:r>
              <a:rPr lang="en-US" altLang="zh-CN" sz="1405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IELTS:  	</a:t>
            </a:r>
            <a:r>
              <a:rPr lang="en-US" altLang="zh-CN" sz="1405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6.0</a:t>
            </a:r>
            <a:endParaRPr lang="en-US" altLang="zh-CN" sz="1405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1405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托福</a:t>
            </a:r>
            <a:r>
              <a:rPr lang="en-US" sz="1405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TOEFL:  </a:t>
            </a:r>
            <a:r>
              <a:rPr lang="en-US" altLang="zh-CN" sz="1405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endParaRPr lang="fr-FR" sz="1405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1405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托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业</a:t>
            </a:r>
            <a:r>
              <a:rPr lang="en-US" sz="1405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TOEIC:	</a:t>
            </a:r>
            <a:r>
              <a:rPr lang="en-US" altLang="zh-CN" sz="1405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</a:t>
            </a:r>
            <a:endParaRPr lang="en-US" sz="1405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9"/>
          <p:cNvSpPr txBox="1"/>
          <p:nvPr/>
        </p:nvSpPr>
        <p:spPr>
          <a:xfrm>
            <a:off x="6250602" y="4414182"/>
            <a:ext cx="5721136" cy="139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5" b="1" dirty="0">
                <a:solidFill>
                  <a:schemeClr val="accent1">
                    <a:lumMod val="50000"/>
                  </a:schemeClr>
                </a:solidFill>
              </a:rPr>
              <a:t>选择法语授课需同时提交法语成绩</a:t>
            </a:r>
            <a:r>
              <a:rPr lang="zh-CN" altLang="en-US" sz="1405" b="1" dirty="0">
                <a:solidFill>
                  <a:srgbClr val="C00000"/>
                </a:solidFill>
              </a:rPr>
              <a:t>（英语成绩必须提交）</a:t>
            </a:r>
            <a:r>
              <a:rPr lang="fr-FR" sz="1405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fr-FR" sz="1405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fr-FR" sz="1405" dirty="0"/>
              <a:t>GE</a:t>
            </a:r>
            <a:r>
              <a:rPr lang="zh-CN" altLang="en-US" sz="1405" dirty="0"/>
              <a:t>管理学硕士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</a:rPr>
              <a:t>法语</a:t>
            </a:r>
            <a:r>
              <a:rPr lang="zh-CN" altLang="en-US" sz="1405" dirty="0"/>
              <a:t>授课方向</a:t>
            </a:r>
            <a:r>
              <a:rPr lang="fr-FR" sz="1405" dirty="0"/>
              <a:t> </a:t>
            </a:r>
            <a:endParaRPr lang="fr-FR" sz="1405" dirty="0"/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fr-FR" sz="1405" dirty="0"/>
              <a:t> </a:t>
            </a:r>
            <a:r>
              <a:rPr lang="zh-CN" altLang="en-US" sz="1405" dirty="0"/>
              <a:t>管理学学士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</a:rPr>
              <a:t>法语</a:t>
            </a:r>
            <a:r>
              <a:rPr lang="zh-CN" altLang="en-US" sz="1405" dirty="0"/>
              <a:t>授课方向</a:t>
            </a:r>
            <a:endParaRPr lang="fr-FR" altLang="zh-CN" sz="1405" dirty="0"/>
          </a:p>
          <a:p>
            <a:r>
              <a:rPr lang="zh-CN" altLang="en-US" sz="1405" dirty="0"/>
              <a:t>可接受的考试种类：</a:t>
            </a:r>
            <a:r>
              <a:rPr lang="fr-FR" sz="1405" dirty="0"/>
              <a:t>DELF, DALF, TCF, TCF-DAP (B2</a:t>
            </a:r>
            <a:r>
              <a:rPr lang="zh-CN" altLang="en-US" sz="1405" dirty="0"/>
              <a:t>以上</a:t>
            </a:r>
            <a:r>
              <a:rPr lang="fr-FR" sz="1405" dirty="0"/>
              <a:t>, </a:t>
            </a:r>
            <a:r>
              <a:rPr lang="zh-CN" altLang="en-US" sz="1405" dirty="0"/>
              <a:t>推荐具备</a:t>
            </a:r>
            <a:r>
              <a:rPr lang="fr-FR" sz="1405" dirty="0"/>
              <a:t>C1 </a:t>
            </a:r>
            <a:r>
              <a:rPr lang="zh-CN" altLang="en-US" sz="1405" dirty="0"/>
              <a:t>水平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</a:rPr>
              <a:t>）</a:t>
            </a:r>
            <a:br>
              <a:rPr lang="fr-FR" sz="1405" dirty="0">
                <a:solidFill>
                  <a:schemeClr val="accent1">
                    <a:lumMod val="50000"/>
                  </a:schemeClr>
                </a:solidFill>
              </a:rPr>
            </a:br>
            <a:endParaRPr lang="fr-FR" sz="1405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1405" b="1" dirty="0">
                <a:solidFill>
                  <a:schemeClr val="accent1">
                    <a:lumMod val="50000"/>
                  </a:schemeClr>
                </a:solidFill>
              </a:rPr>
              <a:t>申请其他专业可选择提供法语成绩，有助于获得奖学金</a:t>
            </a:r>
            <a:endParaRPr lang="fr-FR" sz="1405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9"/>
          <p:cNvSpPr txBox="1"/>
          <p:nvPr/>
        </p:nvSpPr>
        <p:spPr>
          <a:xfrm>
            <a:off x="620704" y="4752268"/>
            <a:ext cx="4541231" cy="95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5" b="1" dirty="0">
                <a:solidFill>
                  <a:schemeClr val="accent1">
                    <a:lumMod val="50000"/>
                  </a:schemeClr>
                </a:solidFill>
              </a:rPr>
              <a:t>上一阶段学业均分参考分数</a:t>
            </a:r>
            <a:r>
              <a:rPr lang="fr-FR" sz="1405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fr-FR" sz="1405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41300" indent="-241300">
              <a:buFont typeface="Wingdings" panose="05000000000000000000" pitchFamily="2" charset="2"/>
              <a:buChar char="ü"/>
            </a:pPr>
            <a:r>
              <a:rPr lang="zh-CN" altLang="en-US" sz="1405" dirty="0"/>
              <a:t>百分制均分</a:t>
            </a:r>
            <a:r>
              <a:rPr lang="en-US" altLang="zh-CN" sz="1405" dirty="0"/>
              <a:t>80</a:t>
            </a:r>
            <a:r>
              <a:rPr lang="zh-CN" altLang="en-US" sz="1405" dirty="0"/>
              <a:t>分以上</a:t>
            </a:r>
            <a:endParaRPr lang="en-US" altLang="zh-CN" sz="1405" dirty="0"/>
          </a:p>
          <a:p>
            <a:pPr marL="241300" indent="-241300" algn="just">
              <a:buFont typeface="Wingdings" panose="05000000000000000000" pitchFamily="2" charset="2"/>
              <a:buChar char="ü"/>
            </a:pPr>
            <a:r>
              <a:rPr lang="fr-FR" sz="1405" dirty="0"/>
              <a:t> 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</a:rPr>
              <a:t>略低于</a:t>
            </a:r>
            <a:r>
              <a:rPr lang="en-US" altLang="zh-CN" sz="1405" dirty="0">
                <a:solidFill>
                  <a:schemeClr val="accent1">
                    <a:lumMod val="50000"/>
                  </a:schemeClr>
                </a:solidFill>
              </a:rPr>
              <a:t>80</a:t>
            </a:r>
            <a:r>
              <a:rPr lang="zh-CN" altLang="en-US" sz="1405" dirty="0">
                <a:solidFill>
                  <a:schemeClr val="accent1">
                    <a:lumMod val="50000"/>
                  </a:schemeClr>
                </a:solidFill>
              </a:rPr>
              <a:t>分也可申请</a:t>
            </a:r>
            <a:r>
              <a:rPr lang="zh-CN" altLang="en-US" sz="1405" dirty="0"/>
              <a:t>，需综合整体申请材料确定，如英语成绩高、相关课程分数</a:t>
            </a:r>
            <a:r>
              <a:rPr lang="zh-CN" altLang="en-US" sz="1405" dirty="0" smtClean="0"/>
              <a:t>高等。</a:t>
            </a:r>
            <a:endParaRPr lang="fr-FR" sz="1405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70" y="563370"/>
            <a:ext cx="4126580" cy="344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042" y="329645"/>
            <a:ext cx="11162432" cy="582412"/>
          </a:xfrm>
        </p:spPr>
        <p:txBody>
          <a:bodyPr>
            <a:normAutofit/>
          </a:bodyPr>
          <a:lstStyle/>
          <a:p>
            <a:r>
              <a:rPr lang="zh-CN" altLang="en-US" sz="1970" dirty="0"/>
              <a:t>网申系统 </a:t>
            </a:r>
            <a:r>
              <a:rPr lang="en-US" altLang="zh-CN" sz="1970" dirty="0"/>
              <a:t>- Essay</a:t>
            </a:r>
            <a:r>
              <a:rPr lang="zh-CN" altLang="en-US" sz="1970" dirty="0"/>
              <a:t>小作文</a:t>
            </a:r>
            <a:endParaRPr lang="fr-FR" sz="197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978" y="2465065"/>
            <a:ext cx="9348167" cy="2670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4663" y="1169964"/>
            <a:ext cx="8032796" cy="7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学生需要在申请时撰写</a:t>
            </a:r>
            <a:r>
              <a:rPr lang="en-US" altLang="zh-CN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500-1000</a:t>
            </a:r>
            <a:r>
              <a:rPr lang="zh-CN" altLang="en-US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词的小作文，围绕以下三个主题任选其一进行论述。占录取评分的</a:t>
            </a:r>
            <a:r>
              <a:rPr lang="en-US" altLang="zh-CN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h-CN" altLang="en-US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分。若撰写不符合要求，将有一次机会重写。所有小作文会审查</a:t>
            </a:r>
            <a:r>
              <a:rPr lang="zh-CN" altLang="en-US" sz="1405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原创性</a:t>
            </a:r>
            <a:r>
              <a:rPr lang="zh-CN" altLang="en-US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，进行查重，杜绝抄袭。</a:t>
            </a:r>
            <a:endParaRPr lang="en-GB" sz="1405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1405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替代个人陈述</a:t>
            </a:r>
            <a:endParaRPr lang="fr-FR" sz="1405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474463" y="1411109"/>
            <a:ext cx="5861023" cy="4280390"/>
          </a:xfrm>
        </p:spPr>
        <p:txBody>
          <a:bodyPr/>
          <a:lstStyle/>
          <a:p>
            <a:pPr algn="just"/>
            <a:r>
              <a:rPr lang="en-GB" altLang="zh-CN" sz="2400" b="1" dirty="0">
                <a:solidFill>
                  <a:srgbClr val="002955"/>
                </a:solidFill>
              </a:rPr>
              <a:t>1900</a:t>
            </a:r>
            <a:r>
              <a:rPr lang="zh-CN" altLang="en-US" sz="2400" b="1" dirty="0">
                <a:solidFill>
                  <a:srgbClr val="002955"/>
                </a:solidFill>
              </a:rPr>
              <a:t>年</a:t>
            </a:r>
            <a:r>
              <a:rPr lang="en-US" altLang="zh-CN" sz="2400" b="1" dirty="0">
                <a:solidFill>
                  <a:srgbClr val="002955"/>
                </a:solidFill>
              </a:rPr>
              <a:t>6</a:t>
            </a:r>
            <a:r>
              <a:rPr lang="zh-CN" altLang="en-US" sz="2400" b="1" dirty="0">
                <a:solidFill>
                  <a:srgbClr val="002955"/>
                </a:solidFill>
              </a:rPr>
              <a:t>月</a:t>
            </a:r>
            <a:r>
              <a:rPr lang="en-US" altLang="zh-CN" sz="2400" b="1" dirty="0">
                <a:solidFill>
                  <a:srgbClr val="002955"/>
                </a:solidFill>
              </a:rPr>
              <a:t>20</a:t>
            </a:r>
            <a:r>
              <a:rPr lang="zh-CN" altLang="en-US" sz="2400" b="1" dirty="0">
                <a:solidFill>
                  <a:srgbClr val="002955"/>
                </a:solidFill>
              </a:rPr>
              <a:t>日</a:t>
            </a:r>
            <a:r>
              <a:rPr lang="zh-CN" altLang="en-US" sz="2400" dirty="0">
                <a:solidFill>
                  <a:srgbClr val="002955"/>
                </a:solidFill>
              </a:rPr>
              <a:t>，</a:t>
            </a:r>
            <a:r>
              <a:rPr lang="zh-CN" altLang="en-US" sz="2000" dirty="0">
                <a:solidFill>
                  <a:schemeClr val="tx1"/>
                </a:solidFill>
              </a:rPr>
              <a:t>时任法兰西第三共和国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总统</a:t>
            </a:r>
            <a:r>
              <a:rPr lang="zh-CN" altLang="en-US" sz="2000" dirty="0">
                <a:solidFill>
                  <a:schemeClr val="tx1"/>
                </a:solidFill>
              </a:rPr>
              <a:t>埃米勒</a:t>
            </a:r>
            <a:r>
              <a:rPr lang="en-US" altLang="zh-CN" sz="2000" dirty="0">
                <a:solidFill>
                  <a:schemeClr val="tx1"/>
                </a:solidFill>
              </a:rPr>
              <a:t>·</a:t>
            </a:r>
            <a:r>
              <a:rPr lang="zh-CN" altLang="en-US" sz="2000" dirty="0">
                <a:solidFill>
                  <a:schemeClr val="tx1"/>
                </a:solidFill>
              </a:rPr>
              <a:t>卢贝亲自下令，在法国南特市建立一所商学院，旨在为政府培养农业、工业、商业以及经营管理方面的</a:t>
            </a:r>
            <a:r>
              <a:rPr lang="zh-CN" altLang="en-US" sz="2000" dirty="0" smtClean="0">
                <a:solidFill>
                  <a:schemeClr val="tx1"/>
                </a:solidFill>
              </a:rPr>
              <a:t>人才。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altLang="zh-CN" sz="2400" b="1" dirty="0" smtClean="0">
                <a:solidFill>
                  <a:srgbClr val="002955"/>
                </a:solidFill>
              </a:rPr>
              <a:t>1985</a:t>
            </a:r>
            <a:r>
              <a:rPr lang="zh-CN" altLang="en-US" sz="2400" b="1" dirty="0" smtClean="0">
                <a:solidFill>
                  <a:srgbClr val="002955"/>
                </a:solidFill>
              </a:rPr>
              <a:t>年</a:t>
            </a:r>
            <a:r>
              <a:rPr lang="zh-CN" altLang="en-US" sz="2400" b="1" dirty="0">
                <a:solidFill>
                  <a:srgbClr val="002955"/>
                </a:solidFill>
              </a:rPr>
              <a:t>，</a:t>
            </a:r>
            <a:r>
              <a:rPr lang="zh-CN" altLang="en-US" sz="2000" dirty="0" smtClean="0">
                <a:solidFill>
                  <a:schemeClr val="tx1"/>
                </a:solidFill>
              </a:rPr>
              <a:t>南特高</a:t>
            </a:r>
            <a:r>
              <a:rPr lang="zh-CN" altLang="en-US" sz="2000" dirty="0">
                <a:solidFill>
                  <a:schemeClr val="tx1"/>
                </a:solidFill>
              </a:rPr>
              <a:t>商成为法国高等精英学校委员会（</a:t>
            </a:r>
            <a:r>
              <a:rPr lang="en-US" altLang="zh-CN" sz="2000" dirty="0">
                <a:solidFill>
                  <a:schemeClr val="tx1"/>
                </a:solidFill>
              </a:rPr>
              <a:t>CGE</a:t>
            </a:r>
            <a:r>
              <a:rPr lang="zh-CN" altLang="en-US" sz="2000" dirty="0">
                <a:solidFill>
                  <a:schemeClr val="tx1"/>
                </a:solidFill>
              </a:rPr>
              <a:t>）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创始成员</a:t>
            </a:r>
            <a:r>
              <a:rPr lang="zh-CN" altLang="en-US" sz="2000" dirty="0">
                <a:solidFill>
                  <a:schemeClr val="tx1"/>
                </a:solidFill>
              </a:rPr>
              <a:t>之一，标志着学校的教学质量达到国家最高等级</a:t>
            </a:r>
            <a:r>
              <a:rPr lang="zh-CN" altLang="en-US" sz="2000" dirty="0" smtClean="0">
                <a:solidFill>
                  <a:schemeClr val="tx1"/>
                </a:solidFill>
              </a:rPr>
              <a:t>。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altLang="zh-CN" sz="2400" b="1" dirty="0">
                <a:solidFill>
                  <a:srgbClr val="002955"/>
                </a:solidFill>
              </a:rPr>
              <a:t>2000</a:t>
            </a:r>
            <a:r>
              <a:rPr lang="zh-CN" altLang="en-US" sz="2400" b="1" dirty="0" smtClean="0">
                <a:solidFill>
                  <a:srgbClr val="002955"/>
                </a:solidFill>
              </a:rPr>
              <a:t>年，</a:t>
            </a:r>
            <a:r>
              <a:rPr lang="zh-CN" altLang="en-US" sz="2000" dirty="0">
                <a:solidFill>
                  <a:schemeClr val="tx1"/>
                </a:solidFill>
              </a:rPr>
              <a:t>南特高商正式更名为</a:t>
            </a:r>
            <a:r>
              <a:rPr lang="en-US" altLang="zh-CN" sz="2000" dirty="0" smtClean="0">
                <a:solidFill>
                  <a:schemeClr val="tx1"/>
                </a:solidFill>
              </a:rPr>
              <a:t>Audencia</a:t>
            </a:r>
            <a:r>
              <a:rPr lang="zh-CN" altLang="en-US" sz="2000" dirty="0" smtClean="0">
                <a:solidFill>
                  <a:schemeClr val="tx1"/>
                </a:solidFill>
              </a:rPr>
              <a:t>，结合</a:t>
            </a:r>
            <a:r>
              <a:rPr lang="zh-CN" altLang="en-US" sz="2000" dirty="0">
                <a:solidFill>
                  <a:schemeClr val="tx1"/>
                </a:solidFill>
              </a:rPr>
              <a:t>了拉丁文的“</a:t>
            </a:r>
            <a:r>
              <a:rPr lang="en-US" altLang="zh-CN" sz="2000" dirty="0" err="1">
                <a:solidFill>
                  <a:schemeClr val="tx1"/>
                </a:solidFill>
              </a:rPr>
              <a:t>audientia</a:t>
            </a:r>
            <a:r>
              <a:rPr lang="en-US" altLang="zh-CN" sz="2000" dirty="0">
                <a:solidFill>
                  <a:schemeClr val="tx1"/>
                </a:solidFill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</a:rPr>
              <a:t>（倾听）与“</a:t>
            </a:r>
            <a:r>
              <a:rPr lang="en-US" altLang="zh-CN" sz="2000" dirty="0" err="1">
                <a:solidFill>
                  <a:schemeClr val="tx1"/>
                </a:solidFill>
              </a:rPr>
              <a:t>audacia</a:t>
            </a:r>
            <a:r>
              <a:rPr lang="en-US" altLang="zh-CN" sz="2000" dirty="0">
                <a:solidFill>
                  <a:schemeClr val="tx1"/>
                </a:solidFill>
              </a:rPr>
              <a:t>” </a:t>
            </a:r>
            <a:r>
              <a:rPr lang="zh-CN" altLang="en-US" sz="2000" dirty="0">
                <a:solidFill>
                  <a:schemeClr val="tx1"/>
                </a:solidFill>
              </a:rPr>
              <a:t>（果敢</a:t>
            </a:r>
            <a:r>
              <a:rPr lang="zh-CN" altLang="en-US" sz="2000" dirty="0" smtClean="0">
                <a:solidFill>
                  <a:schemeClr val="tx1"/>
                </a:solidFill>
              </a:rPr>
              <a:t>），代表着南特高商学子</a:t>
            </a:r>
            <a:r>
              <a:rPr lang="zh-CN" altLang="en-US" sz="2000" b="1" dirty="0" smtClean="0">
                <a:solidFill>
                  <a:schemeClr val="accent1">
                    <a:lumMod val="50000"/>
                  </a:schemeClr>
                </a:solidFill>
              </a:rPr>
              <a:t>果断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坚持、敏而好学</a:t>
            </a:r>
            <a:r>
              <a:rPr lang="zh-CN" altLang="en-US" sz="2000" dirty="0">
                <a:solidFill>
                  <a:schemeClr val="tx1"/>
                </a:solidFill>
              </a:rPr>
              <a:t>的品质。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algn="just"/>
            <a:endParaRPr lang="zh-CN" altLang="en-US" sz="2400" dirty="0">
              <a:solidFill>
                <a:srgbClr val="002955"/>
              </a:solidFill>
            </a:endParaRPr>
          </a:p>
          <a:p>
            <a:pPr algn="just"/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底蕴深厚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8722" y="1598064"/>
            <a:ext cx="5259406" cy="328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/>
          <p:nvPr/>
        </p:nvSpPr>
        <p:spPr>
          <a:xfrm>
            <a:off x="550299" y="434557"/>
            <a:ext cx="11286176" cy="6336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奖学金申请流程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890" y="2901911"/>
            <a:ext cx="8963075" cy="3574453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1276322" y="848569"/>
            <a:ext cx="9834130" cy="214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indent="-241300">
              <a:lnSpc>
                <a:spcPct val="107000"/>
              </a:lnSpc>
              <a:spcAft>
                <a:spcPts val="560"/>
              </a:spcAft>
              <a:buFont typeface="Wingdings" panose="05000000000000000000" pitchFamily="2" charset="2"/>
              <a:buChar char="ü"/>
            </a:pPr>
            <a:r>
              <a:rPr lang="zh-CN" altLang="en-US" sz="168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单独申请</a:t>
            </a:r>
            <a:r>
              <a:rPr lang="en-GB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学生必须在网申系统中提交奖学金申请材料</a:t>
            </a:r>
            <a:endParaRPr lang="en-US" altLang="zh-CN" sz="168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560"/>
              </a:spcAft>
            </a:pPr>
            <a:r>
              <a:rPr lang="en-GB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1) 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在下拉多选菜单种选择</a:t>
            </a:r>
            <a:r>
              <a:rPr lang="en-US" altLang="zh-CN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个或多个奖学金</a:t>
            </a:r>
            <a:endParaRPr lang="en-US" altLang="zh-CN" sz="168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560"/>
              </a:spcAft>
            </a:pPr>
            <a:r>
              <a:rPr lang="en-GB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2) 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撰写</a:t>
            </a:r>
            <a:r>
              <a:rPr lang="en-US" altLang="zh-CN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300-500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词英文奖学金申请，</a:t>
            </a:r>
            <a:r>
              <a:rPr lang="zh-CN" altLang="en-US" sz="1685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阐述申请者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将</a:t>
            </a:r>
            <a:r>
              <a:rPr lang="zh-CN" altLang="en-US" sz="1685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如何利用奖学金更好地完成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学习目标，</a:t>
            </a:r>
            <a:endParaRPr lang="en-US" sz="168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560"/>
              </a:spcAft>
            </a:pPr>
            <a:r>
              <a:rPr lang="en-GB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3) 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项目奖学金需上传相关材料报告</a:t>
            </a:r>
            <a:endParaRPr lang="en-GB" sz="168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1300" indent="-241300">
              <a:lnSpc>
                <a:spcPct val="107000"/>
              </a:lnSpc>
              <a:spcAft>
                <a:spcPts val="560"/>
              </a:spcAft>
              <a:buFont typeface="Wingdings" panose="05000000000000000000" pitchFamily="2" charset="2"/>
              <a:buChar char="ü"/>
            </a:pPr>
            <a:r>
              <a:rPr lang="zh-CN" altLang="en-US" sz="168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奖学金委员会</a:t>
            </a: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每两周评选一次。</a:t>
            </a:r>
            <a:endParaRPr lang="en-US" altLang="zh-CN" sz="168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1300" indent="-241300">
              <a:lnSpc>
                <a:spcPct val="107000"/>
              </a:lnSpc>
              <a:spcAft>
                <a:spcPts val="560"/>
              </a:spcAft>
              <a:buFont typeface="Wingdings" panose="05000000000000000000" pitchFamily="2" charset="2"/>
              <a:buChar char="ü"/>
            </a:pPr>
            <a:r>
              <a:rPr lang="zh-CN" altLang="en-US" sz="168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根据申请者资质择优发放；越早申请，获得可能性越高</a:t>
            </a:r>
            <a:endParaRPr lang="en-US" altLang="zh-CN" sz="168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20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" y="1320800"/>
            <a:ext cx="12192001" cy="4051300"/>
          </a:xfrm>
          <a:prstGeom prst="rect">
            <a:avLst/>
          </a:prstGeom>
          <a:solidFill>
            <a:srgbClr val="E7E6E6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文本框 10"/>
          <p:cNvSpPr txBox="1"/>
          <p:nvPr/>
        </p:nvSpPr>
        <p:spPr>
          <a:xfrm>
            <a:off x="5660270" y="2967335"/>
            <a:ext cx="641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fr-FR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在南特高商等你哦！</a:t>
            </a:r>
            <a:endParaRPr lang="fr-FR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667055" y="0"/>
            <a:ext cx="464502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" name="ZoneTexte 11"/>
          <p:cNvSpPr txBox="1"/>
          <p:nvPr/>
        </p:nvSpPr>
        <p:spPr>
          <a:xfrm>
            <a:off x="846443" y="188913"/>
            <a:ext cx="40322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Contact us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45 Book" panose="020B05020202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14"/>
          <p:cNvSpPr txBox="1"/>
          <p:nvPr/>
        </p:nvSpPr>
        <p:spPr>
          <a:xfrm>
            <a:off x="846443" y="6165850"/>
            <a:ext cx="4392612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Audencia</a:t>
            </a:r>
            <a:r>
              <a:rPr lang="fr-F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 Business </a:t>
            </a:r>
            <a:r>
              <a:rPr lang="fr-F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School</a:t>
            </a:r>
            <a:endParaRPr lang="fr-F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45 Book" panose="020B05020202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8 route de la </a:t>
            </a:r>
            <a:r>
              <a:rPr lang="fr-F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Jonelière</a:t>
            </a:r>
            <a:r>
              <a:rPr lang="fr-F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 – BP 31222 | 44312 Nantes CEDEX 3 | France</a:t>
            </a:r>
            <a:endParaRPr lang="fr-F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45 Book" panose="020B05020202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  <a:cs typeface="Arial" panose="020B0604020202020204" pitchFamily="34" charset="0"/>
              </a:rPr>
              <a:t>www.audencia.com</a:t>
            </a:r>
            <a:endParaRPr lang="fr-F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45 Book" panose="020B05020202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846443" y="958850"/>
            <a:ext cx="4176712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fr-FR" altLang="zh-CN" sz="2400" dirty="0" smtClean="0">
                <a:solidFill>
                  <a:schemeClr val="bg1"/>
                </a:solidFill>
                <a:latin typeface="Avenir LT Std 45 Book"/>
              </a:rPr>
              <a:t>Audencia China Office</a:t>
            </a:r>
            <a:endParaRPr lang="fr-FR" altLang="zh-CN" sz="2400" dirty="0" smtClean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 smtClean="0">
                <a:solidFill>
                  <a:schemeClr val="bg1"/>
                </a:solidFill>
                <a:latin typeface="Avenir LT Std 45 Book"/>
              </a:rPr>
              <a:t>No. </a:t>
            </a:r>
            <a:r>
              <a:rPr lang="en-US" altLang="zh-CN" sz="1800" dirty="0" smtClean="0">
                <a:solidFill>
                  <a:schemeClr val="bg1"/>
                </a:solidFill>
                <a:latin typeface="Avenir LT Std 45 Book"/>
              </a:rPr>
              <a:t>50</a:t>
            </a:r>
            <a:r>
              <a:rPr lang="fr-FR" altLang="zh-CN" sz="1800" dirty="0" smtClean="0">
                <a:solidFill>
                  <a:schemeClr val="bg1"/>
                </a:solidFill>
                <a:latin typeface="Avenir LT Std 45 Book"/>
              </a:rPr>
              <a:t>, </a:t>
            </a:r>
            <a:r>
              <a:rPr lang="en-US" altLang="zh-CN" sz="1800" dirty="0" err="1" smtClean="0">
                <a:solidFill>
                  <a:schemeClr val="bg1"/>
                </a:solidFill>
                <a:latin typeface="Avenir LT Std 45 Book"/>
              </a:rPr>
              <a:t>Liangmaqiao</a:t>
            </a:r>
            <a:r>
              <a:rPr lang="fr-FR" altLang="zh-CN" sz="1800" dirty="0" smtClean="0">
                <a:solidFill>
                  <a:schemeClr val="bg1"/>
                </a:solidFill>
                <a:latin typeface="Avenir LT Std 45 Book"/>
              </a:rPr>
              <a:t> Road</a:t>
            </a:r>
            <a:endParaRPr lang="fr-FR" altLang="zh-CN" sz="1800" dirty="0" smtClean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 smtClean="0">
                <a:solidFill>
                  <a:schemeClr val="bg1"/>
                </a:solidFill>
                <a:latin typeface="Avenir LT Std 45 Book"/>
              </a:rPr>
              <a:t>Chaoyang District, Beijing</a:t>
            </a:r>
            <a:endParaRPr lang="fr-FR" altLang="zh-CN" sz="1800" dirty="0" smtClean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 smtClean="0">
                <a:solidFill>
                  <a:schemeClr val="bg1"/>
                </a:solidFill>
                <a:latin typeface="Avenir LT Std 45 Book"/>
              </a:rPr>
              <a:t>Beijing Yansha Center</a:t>
            </a:r>
            <a:endParaRPr lang="fr-FR" altLang="zh-CN" sz="1800" dirty="0" smtClean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 smtClean="0">
                <a:solidFill>
                  <a:schemeClr val="bg1"/>
                </a:solidFill>
                <a:latin typeface="Avenir LT Std 45 Book"/>
              </a:rPr>
              <a:t>Building, Office C616</a:t>
            </a:r>
            <a:endParaRPr lang="fr-FR" altLang="zh-CN" sz="1800" dirty="0" smtClean="0">
              <a:solidFill>
                <a:schemeClr val="bg1"/>
              </a:solidFill>
              <a:latin typeface="Avenir LT Std 45 Book"/>
            </a:endParaRPr>
          </a:p>
          <a:p>
            <a:pPr algn="ctr"/>
            <a:endParaRPr lang="fr-FR" altLang="zh-CN" sz="2000" dirty="0" smtClean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zh-CN" altLang="en-US" sz="2000" dirty="0" smtClean="0">
                <a:solidFill>
                  <a:srgbClr val="00B0F0"/>
                </a:solidFill>
                <a:latin typeface="Avenir LT Std 45 Book"/>
              </a:rPr>
              <a:t>南特高商中国办公室</a:t>
            </a:r>
            <a:endParaRPr lang="fr-FR" altLang="zh-CN" sz="2000" dirty="0" smtClean="0">
              <a:solidFill>
                <a:srgbClr val="00B0F0"/>
              </a:solidFill>
              <a:latin typeface="Avenir LT Std 45 Book"/>
            </a:endParaRPr>
          </a:p>
          <a:p>
            <a:pPr algn="ctr"/>
            <a:r>
              <a:rPr lang="zh-CN" altLang="en-US" sz="1600" dirty="0" smtClean="0">
                <a:solidFill>
                  <a:srgbClr val="00B0F0"/>
                </a:solidFill>
                <a:latin typeface="Avenir LT Std 45 Book"/>
              </a:rPr>
              <a:t>北京燕莎中心办公楼</a:t>
            </a:r>
            <a:r>
              <a:rPr lang="en-US" altLang="zh-CN" sz="1600" dirty="0" smtClean="0">
                <a:solidFill>
                  <a:srgbClr val="00B0F0"/>
                </a:solidFill>
                <a:latin typeface="Avenir LT Std 45 Book"/>
              </a:rPr>
              <a:t>C616</a:t>
            </a:r>
            <a:endParaRPr lang="en-US" altLang="zh-CN" sz="1600" dirty="0" smtClean="0">
              <a:solidFill>
                <a:srgbClr val="00B0F0"/>
              </a:solidFill>
              <a:latin typeface="Avenir LT Std 45 Book"/>
            </a:endParaRPr>
          </a:p>
          <a:p>
            <a:pPr algn="ctr"/>
            <a:endParaRPr lang="fr-FR" altLang="zh-CN" sz="1800" dirty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>
                <a:solidFill>
                  <a:schemeClr val="bg1"/>
                </a:solidFill>
                <a:latin typeface="Avenir LT Std 45 Book"/>
              </a:rPr>
              <a:t>Email: china@audencia.com</a:t>
            </a:r>
            <a:endParaRPr lang="fr-FR" altLang="zh-CN" sz="1800" dirty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>
                <a:solidFill>
                  <a:schemeClr val="bg1"/>
                </a:solidFill>
                <a:latin typeface="Avenir LT Std 45 Book"/>
              </a:rPr>
              <a:t>Tel: 0086 10 6894 4866</a:t>
            </a:r>
            <a:endParaRPr lang="fr-FR" altLang="zh-CN" sz="1800" dirty="0">
              <a:solidFill>
                <a:schemeClr val="bg1"/>
              </a:solidFill>
              <a:latin typeface="Avenir LT Std 45 Book"/>
            </a:endParaRPr>
          </a:p>
          <a:p>
            <a:pPr algn="ctr"/>
            <a:r>
              <a:rPr lang="fr-FR" altLang="zh-CN" sz="1800" dirty="0" err="1">
                <a:solidFill>
                  <a:schemeClr val="bg1"/>
                </a:solidFill>
                <a:latin typeface="Avenir LT Std 45 Book"/>
              </a:rPr>
              <a:t>Wechat</a:t>
            </a:r>
            <a:r>
              <a:rPr lang="fr-FR" altLang="zh-CN" sz="1800" dirty="0">
                <a:solidFill>
                  <a:schemeClr val="bg1"/>
                </a:solidFill>
                <a:latin typeface="Avenir LT Std 45 Book"/>
              </a:rPr>
              <a:t>: 86 13681371560</a:t>
            </a:r>
            <a:endParaRPr lang="fr-FR" altLang="zh-CN" sz="1800" dirty="0">
              <a:solidFill>
                <a:schemeClr val="bg1"/>
              </a:solidFill>
              <a:latin typeface="Avenir LT Std 45 Boo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630" y="4677925"/>
            <a:ext cx="1388704" cy="131127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24" y="4677925"/>
            <a:ext cx="1470966" cy="131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3862218"/>
            <a:ext cx="12235543" cy="2473558"/>
          </a:xfrm>
          <a:prstGeom prst="rect">
            <a:avLst/>
          </a:prstGeom>
          <a:solidFill>
            <a:srgbClr val="182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7381" y="452670"/>
            <a:ext cx="11286176" cy="633687"/>
          </a:xfrm>
        </p:spPr>
        <p:txBody>
          <a:bodyPr/>
          <a:lstStyle/>
          <a:p>
            <a:r>
              <a:rPr lang="zh-CN" altLang="en-US" dirty="0"/>
              <a:t>全球仅</a:t>
            </a:r>
            <a:r>
              <a:rPr lang="en-US" altLang="zh-CN" dirty="0"/>
              <a:t>1%</a:t>
            </a:r>
            <a:r>
              <a:rPr lang="zh-CN" altLang="en-US" dirty="0"/>
              <a:t>拥有三大国际认证的商学院之一</a:t>
            </a:r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397932" y="4454229"/>
            <a:ext cx="1179406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buFont typeface="Wingdings" panose="05000000000000000000" pitchFamily="2" charset="2"/>
              <a:buChar char="§"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法国五大高商联考（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）院校之一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 2023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管理学硕士全球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 2023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管理学硕士全球第</a:t>
            </a: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位，供应链与采购管理硕士 全球第</a:t>
            </a: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位，全法第</a:t>
            </a: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位</a:t>
            </a:r>
            <a:endParaRPr lang="zh-CN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营销硕士 全球第21位，金融硕士全球第49位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3392" y="3883993"/>
            <a:ext cx="11286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排名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4" y="2038111"/>
            <a:ext cx="3072340" cy="9183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7" y="1424548"/>
            <a:ext cx="2880320" cy="19577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87" y="1945424"/>
            <a:ext cx="3186260" cy="1057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位于南特市的三个校区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16" name="Group 29"/>
          <p:cNvGrpSpPr/>
          <p:nvPr/>
        </p:nvGrpSpPr>
        <p:grpSpPr>
          <a:xfrm>
            <a:off x="1118651" y="1604798"/>
            <a:ext cx="2381504" cy="4623860"/>
            <a:chOff x="464820" y="1203598"/>
            <a:chExt cx="1786128" cy="3467895"/>
          </a:xfrm>
        </p:grpSpPr>
        <p:grpSp>
          <p:nvGrpSpPr>
            <p:cNvPr id="22" name="Group 28"/>
            <p:cNvGrpSpPr/>
            <p:nvPr/>
          </p:nvGrpSpPr>
          <p:grpSpPr>
            <a:xfrm>
              <a:off x="464820" y="1203598"/>
              <a:ext cx="1786128" cy="2993467"/>
              <a:chOff x="464820" y="1203598"/>
              <a:chExt cx="1786128" cy="2993467"/>
            </a:xfrm>
          </p:grpSpPr>
          <p:pic>
            <p:nvPicPr>
              <p:cNvPr id="24" name="Picture 1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0" b="877"/>
              <a:stretch>
                <a:fillRect/>
              </a:stretch>
            </p:blipFill>
            <p:spPr>
              <a:xfrm>
                <a:off x="464820" y="1220958"/>
                <a:ext cx="1786128" cy="2976107"/>
              </a:xfrm>
              <a:prstGeom prst="rect">
                <a:avLst/>
              </a:prstGeom>
            </p:spPr>
          </p:pic>
          <p:grpSp>
            <p:nvGrpSpPr>
              <p:cNvPr id="25" name="Group 12"/>
              <p:cNvGrpSpPr/>
              <p:nvPr/>
            </p:nvGrpSpPr>
            <p:grpSpPr>
              <a:xfrm>
                <a:off x="467544" y="1203598"/>
                <a:ext cx="270347" cy="2980944"/>
                <a:chOff x="467544" y="1203598"/>
                <a:chExt cx="270347" cy="2980944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467544" y="1203598"/>
                  <a:ext cx="270347" cy="2980944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16200000">
                  <a:off x="-185887" y="2597807"/>
                  <a:ext cx="1600054" cy="177435"/>
                </a:xfrm>
                <a:prstGeom prst="rect">
                  <a:avLst/>
                </a:prstGeom>
              </p:spPr>
              <p:txBody>
                <a:bodyPr vert="eaVert" wrap="square" lIns="0" tIns="0" rIns="0" bIns="0">
                  <a:spAutoFit/>
                </a:bodyPr>
                <a:lstStyle/>
                <a:p>
                  <a:r>
                    <a:rPr lang="zh-CN" altLang="en-US" sz="1735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南特大西洋主校区</a:t>
                  </a:r>
                  <a:endParaRPr lang="en-US" sz="1735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666592" y="4263593"/>
              <a:ext cx="1382585" cy="407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65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Graduate Programmes</a:t>
              </a:r>
              <a:endParaRPr lang="en-US" sz="14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14"/>
          <p:cNvGrpSpPr/>
          <p:nvPr/>
        </p:nvGrpSpPr>
        <p:grpSpPr>
          <a:xfrm>
            <a:off x="2964743" y="1624719"/>
            <a:ext cx="2398384" cy="4603939"/>
            <a:chOff x="2503537" y="1218539"/>
            <a:chExt cx="1798788" cy="3452954"/>
          </a:xfrm>
        </p:grpSpPr>
        <p:sp>
          <p:nvSpPr>
            <p:cNvPr id="29" name="Rectangle 28"/>
            <p:cNvSpPr/>
            <p:nvPr/>
          </p:nvSpPr>
          <p:spPr>
            <a:xfrm>
              <a:off x="2717969" y="4263593"/>
              <a:ext cx="1382585" cy="407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65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Bachelor Programmes</a:t>
              </a:r>
              <a:endParaRPr lang="en-US" sz="14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13"/>
            <p:cNvGrpSpPr/>
            <p:nvPr/>
          </p:nvGrpSpPr>
          <p:grpSpPr>
            <a:xfrm>
              <a:off x="2503537" y="1218539"/>
              <a:ext cx="1798788" cy="2980944"/>
              <a:chOff x="2503537" y="1218539"/>
              <a:chExt cx="1798788" cy="2980944"/>
            </a:xfrm>
          </p:grpSpPr>
          <p:pic>
            <p:nvPicPr>
              <p:cNvPr id="31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37"/>
              <a:stretch>
                <a:fillRect/>
              </a:stretch>
            </p:blipFill>
            <p:spPr>
              <a:xfrm>
                <a:off x="2516197" y="1220958"/>
                <a:ext cx="1786128" cy="2978249"/>
              </a:xfrm>
              <a:prstGeom prst="rect">
                <a:avLst/>
              </a:prstGeom>
            </p:spPr>
          </p:pic>
          <p:grpSp>
            <p:nvGrpSpPr>
              <p:cNvPr id="32" name="Group 30"/>
              <p:cNvGrpSpPr/>
              <p:nvPr/>
            </p:nvGrpSpPr>
            <p:grpSpPr>
              <a:xfrm>
                <a:off x="2503537" y="1218539"/>
                <a:ext cx="270347" cy="2980944"/>
                <a:chOff x="452160" y="1218539"/>
                <a:chExt cx="270347" cy="298094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52160" y="1218539"/>
                  <a:ext cx="270347" cy="2980944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rot="16200000">
                  <a:off x="-206977" y="2411170"/>
                  <a:ext cx="1600054" cy="193406"/>
                </a:xfrm>
                <a:prstGeom prst="rect">
                  <a:avLst/>
                </a:prstGeom>
              </p:spPr>
              <p:txBody>
                <a:bodyPr vert="eaVert" wrap="square" lIns="0" tIns="0" rIns="0" bIns="0">
                  <a:spAutoFit/>
                </a:bodyPr>
                <a:lstStyle/>
                <a:p>
                  <a:endParaRPr lang="en-US" altLang="zh-CN" sz="1735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zh-CN" altLang="en-US" sz="1735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南特市中心校区</a:t>
                  </a:r>
                  <a:endParaRPr lang="en-US" sz="1735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35" name="Group 49"/>
          <p:cNvGrpSpPr/>
          <p:nvPr/>
        </p:nvGrpSpPr>
        <p:grpSpPr>
          <a:xfrm>
            <a:off x="5094099" y="1627945"/>
            <a:ext cx="2381504" cy="4600713"/>
            <a:chOff x="4582497" y="1220958"/>
            <a:chExt cx="1786128" cy="3450535"/>
          </a:xfrm>
        </p:grpSpPr>
        <p:sp>
          <p:nvSpPr>
            <p:cNvPr id="36" name="Rectangle 35"/>
            <p:cNvSpPr/>
            <p:nvPr/>
          </p:nvSpPr>
          <p:spPr>
            <a:xfrm>
              <a:off x="4611315" y="4263593"/>
              <a:ext cx="1728492" cy="407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65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Communications and Media Programmes</a:t>
              </a:r>
              <a:endParaRPr lang="en-US" sz="14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48"/>
            <p:cNvGrpSpPr/>
            <p:nvPr/>
          </p:nvGrpSpPr>
          <p:grpSpPr>
            <a:xfrm>
              <a:off x="4582497" y="1220958"/>
              <a:ext cx="1786128" cy="2980944"/>
              <a:chOff x="4566223" y="1220958"/>
              <a:chExt cx="1786128" cy="2980944"/>
            </a:xfrm>
          </p:grpSpPr>
          <p:pic>
            <p:nvPicPr>
              <p:cNvPr id="38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58" b="678"/>
              <a:stretch>
                <a:fillRect/>
              </a:stretch>
            </p:blipFill>
            <p:spPr>
              <a:xfrm>
                <a:off x="4566223" y="1220958"/>
                <a:ext cx="1786128" cy="2978248"/>
              </a:xfrm>
              <a:prstGeom prst="rect">
                <a:avLst/>
              </a:prstGeom>
            </p:spPr>
          </p:pic>
          <p:grpSp>
            <p:nvGrpSpPr>
              <p:cNvPr id="39" name="Group 34"/>
              <p:cNvGrpSpPr/>
              <p:nvPr/>
            </p:nvGrpSpPr>
            <p:grpSpPr>
              <a:xfrm>
                <a:off x="4566223" y="1220958"/>
                <a:ext cx="270347" cy="2980944"/>
                <a:chOff x="464820" y="1220958"/>
                <a:chExt cx="270347" cy="2980944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464820" y="1220958"/>
                  <a:ext cx="270347" cy="2980944"/>
                </a:xfrm>
                <a:prstGeom prst="rect">
                  <a:avLst/>
                </a:prstGeom>
                <a:solidFill>
                  <a:srgbClr val="F68B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 rot="16200000">
                  <a:off x="-28" y="2598408"/>
                  <a:ext cx="1200040" cy="205730"/>
                </a:xfrm>
                <a:prstGeom prst="rect">
                  <a:avLst/>
                </a:prstGeom>
              </p:spPr>
              <p:txBody>
                <a:bodyPr vert="eaVert" wrap="square" lIns="0" tIns="0" rIns="0" bIns="0">
                  <a:spAutoFit/>
                </a:bodyPr>
                <a:lstStyle/>
                <a:p>
                  <a:r>
                    <a:rPr lang="zh-CN" altLang="en-US" sz="1735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南特传媒校区</a:t>
                  </a:r>
                  <a:endParaRPr lang="en-US" sz="1735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48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76" y="1624719"/>
            <a:ext cx="3245525" cy="39745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758" y="4699928"/>
            <a:ext cx="727289" cy="23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法国其他城市的</a:t>
            </a:r>
            <a:r>
              <a:rPr lang="en-US" altLang="zh-CN" dirty="0"/>
              <a:t>2</a:t>
            </a:r>
            <a:r>
              <a:rPr lang="zh-CN" altLang="en-US" dirty="0"/>
              <a:t>个校区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9" name="Sous-titre 3"/>
          <p:cNvSpPr>
            <a:spLocks noGrp="1"/>
          </p:cNvSpPr>
          <p:nvPr>
            <p:ph type="subTitle" idx="13"/>
          </p:nvPr>
        </p:nvSpPr>
        <p:spPr>
          <a:xfrm>
            <a:off x="911425" y="4981905"/>
            <a:ext cx="4281697" cy="995562"/>
          </a:xfrm>
        </p:spPr>
        <p:txBody>
          <a:bodyPr/>
          <a:lstStyle/>
          <a:p>
            <a:pPr algn="ctr"/>
            <a:r>
              <a:rPr lang="zh-CN" altLang="en-US" sz="2135" b="1" i="0" dirty="0">
                <a:solidFill>
                  <a:srgbClr val="002060"/>
                </a:solidFill>
              </a:rPr>
              <a:t>巴黎校区</a:t>
            </a:r>
            <a:endParaRPr lang="en-US" altLang="zh-CN" sz="2135" b="1" i="0" dirty="0">
              <a:solidFill>
                <a:srgbClr val="002060"/>
              </a:solidFill>
            </a:endParaRPr>
          </a:p>
          <a:p>
            <a:pPr algn="ctr"/>
            <a:r>
              <a:rPr lang="en-US" altLang="zh-CN" sz="1800" b="1" i="0" dirty="0">
                <a:solidFill>
                  <a:srgbClr val="002060"/>
                </a:solidFill>
              </a:rPr>
              <a:t>Bachelor</a:t>
            </a:r>
            <a:r>
              <a:rPr lang="zh-CN" altLang="en-US" sz="1800" b="1" i="0" dirty="0">
                <a:solidFill>
                  <a:srgbClr val="002060"/>
                </a:solidFill>
              </a:rPr>
              <a:t>课程，</a:t>
            </a:r>
            <a:r>
              <a:rPr lang="en-US" altLang="zh-CN" sz="1800" b="1" i="0" dirty="0">
                <a:solidFill>
                  <a:srgbClr val="002060"/>
                </a:solidFill>
              </a:rPr>
              <a:t>MSC</a:t>
            </a:r>
            <a:r>
              <a:rPr lang="zh-CN" altLang="en-US" sz="1800" b="1" i="0" dirty="0">
                <a:solidFill>
                  <a:srgbClr val="002060"/>
                </a:solidFill>
              </a:rPr>
              <a:t>大数据，</a:t>
            </a:r>
            <a:endParaRPr lang="en-US" altLang="zh-CN" sz="1800" b="1" i="0" dirty="0">
              <a:solidFill>
                <a:srgbClr val="002060"/>
              </a:solidFill>
            </a:endParaRPr>
          </a:p>
          <a:p>
            <a:pPr algn="ctr"/>
            <a:r>
              <a:rPr lang="en-US" altLang="zh-CN" sz="1800" b="1" i="0" dirty="0">
                <a:solidFill>
                  <a:srgbClr val="002060"/>
                </a:solidFill>
              </a:rPr>
              <a:t>MS</a:t>
            </a:r>
            <a:r>
              <a:rPr lang="zh-CN" altLang="en-US" sz="1800" b="1" i="0" dirty="0">
                <a:solidFill>
                  <a:srgbClr val="002060"/>
                </a:solidFill>
              </a:rPr>
              <a:t>部分专业，高管培训课程</a:t>
            </a:r>
            <a:endParaRPr lang="en-GB" sz="1800" i="0" dirty="0">
              <a:solidFill>
                <a:srgbClr val="002060"/>
              </a:solidFill>
            </a:endParaRPr>
          </a:p>
        </p:txBody>
      </p:sp>
      <p:pic>
        <p:nvPicPr>
          <p:cNvPr id="51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5788"/>
          <a:stretch>
            <a:fillRect/>
          </a:stretch>
        </p:blipFill>
        <p:spPr>
          <a:xfrm>
            <a:off x="623392" y="1635760"/>
            <a:ext cx="4145280" cy="2926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0" y="0"/>
            <a:ext cx="1463040" cy="6197600"/>
          </a:xfrm>
          <a:prstGeom prst="rect">
            <a:avLst/>
          </a:prstGeom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6228" y="1613826"/>
            <a:ext cx="4357480" cy="2948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/>
          <p:cNvSpPr txBox="1"/>
          <p:nvPr/>
        </p:nvSpPr>
        <p:spPr>
          <a:xfrm>
            <a:off x="5995813" y="5058957"/>
            <a:ext cx="4036625" cy="7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altLang="zh-CN" sz="2135" b="1" dirty="0">
                <a:solidFill>
                  <a:srgbClr val="002955"/>
                </a:solidFill>
                <a:latin typeface="Arial" panose="020B0604020202020204"/>
                <a:cs typeface="Arial" panose="020B0604020202020204"/>
              </a:rPr>
              <a:t>Vendée</a:t>
            </a:r>
            <a:r>
              <a:rPr lang="zh-CN" altLang="en-US" sz="2135" b="1" dirty="0">
                <a:solidFill>
                  <a:srgbClr val="002955"/>
                </a:solidFill>
                <a:latin typeface="Arial" panose="020B0604020202020204"/>
                <a:cs typeface="Arial" panose="020B0604020202020204"/>
              </a:rPr>
              <a:t>校区</a:t>
            </a:r>
            <a:endParaRPr lang="en-US" altLang="zh-CN" sz="2135" b="1" dirty="0">
              <a:solidFill>
                <a:srgbClr val="002955"/>
              </a:solidFill>
              <a:latin typeface="Arial" panose="020B0604020202020204"/>
              <a:cs typeface="Arial" panose="020B0604020202020204"/>
            </a:endParaRPr>
          </a:p>
          <a:p>
            <a:pPr algn="ctr">
              <a:spcBef>
                <a:spcPct val="20000"/>
              </a:spcBef>
            </a:pPr>
            <a:r>
              <a:rPr lang="en-US" altLang="zh-CN" b="1" dirty="0">
                <a:solidFill>
                  <a:srgbClr val="002955"/>
                </a:solidFill>
                <a:latin typeface="Arial" panose="020B0604020202020204"/>
                <a:cs typeface="Arial" panose="020B0604020202020204"/>
              </a:rPr>
              <a:t>Bachelor</a:t>
            </a:r>
            <a:r>
              <a:rPr lang="zh-CN" altLang="en-US" b="1" dirty="0">
                <a:solidFill>
                  <a:srgbClr val="002955"/>
                </a:solidFill>
                <a:latin typeface="Arial" panose="020B0604020202020204"/>
                <a:cs typeface="Arial" panose="020B0604020202020204"/>
              </a:rPr>
              <a:t>课程（法语授课）</a:t>
            </a:r>
            <a:endParaRPr lang="zh-CN" altLang="en-US" b="1" dirty="0">
              <a:solidFill>
                <a:srgbClr val="002955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1402457_578475002217940_51057272_o.jpg"/>
          <p:cNvPicPr>
            <a:picLocks noChangeAspect="1"/>
          </p:cNvPicPr>
          <p:nvPr/>
        </p:nvPicPr>
        <p:blipFill rotWithShape="1">
          <a:blip r:embed="rId1" cstate="print">
            <a:lum bright="70000" contrast="-70000"/>
          </a:blip>
          <a:srcRect l="30333" t="27911" r="10808" b="1840"/>
          <a:stretch>
            <a:fillRect/>
          </a:stretch>
        </p:blipFill>
        <p:spPr>
          <a:xfrm>
            <a:off x="0" y="-197365"/>
            <a:ext cx="12192000" cy="6194865"/>
          </a:xfrm>
          <a:prstGeom prst="rect">
            <a:avLst/>
          </a:prstGeom>
        </p:spPr>
      </p:pic>
      <p:sp>
        <p:nvSpPr>
          <p:cNvPr id="19" name="Rectangle 4"/>
          <p:cNvSpPr/>
          <p:nvPr/>
        </p:nvSpPr>
        <p:spPr>
          <a:xfrm rot="5400000">
            <a:off x="5140800" y="-3270524"/>
            <a:ext cx="2520000" cy="12192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chemeClr val="bg1"/>
              </a:solidFill>
            </a:endParaRPr>
          </a:p>
        </p:txBody>
      </p:sp>
      <p:pic>
        <p:nvPicPr>
          <p:cNvPr id="12" name="Image 13" descr="PicMonkey Coll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1277" y="245361"/>
            <a:ext cx="4991472" cy="5752139"/>
          </a:xfrm>
          <a:prstGeom prst="rect">
            <a:avLst/>
          </a:prstGeom>
        </p:spPr>
      </p:pic>
      <p:sp>
        <p:nvSpPr>
          <p:cNvPr id="13" name="ZoneTexte 14"/>
          <p:cNvSpPr txBox="1"/>
          <p:nvPr/>
        </p:nvSpPr>
        <p:spPr>
          <a:xfrm>
            <a:off x="5789789" y="695968"/>
            <a:ext cx="2206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r-FR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6</a:t>
            </a:r>
            <a:r>
              <a:rPr lang="en-US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5</a:t>
            </a:r>
            <a:r>
              <a:rPr lang="fr-FR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00</a:t>
            </a:r>
            <a:endParaRPr lang="fr-FR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在校生</a:t>
            </a:r>
            <a:endParaRPr lang="en-US" altLang="zh-CN" sz="2400" b="1" dirty="0" smtClean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8175882" y="526389"/>
            <a:ext cx="2206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24</a:t>
            </a:r>
            <a:r>
              <a:rPr lang="fr-FR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00</a:t>
            </a:r>
            <a:endParaRPr lang="fr-FR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国际</a:t>
            </a:r>
            <a:r>
              <a:rPr lang="zh-CN" altLang="en-US" sz="2400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学生</a:t>
            </a:r>
            <a:endParaRPr lang="en-US" altLang="zh-CN" sz="2400" b="1" dirty="0" smtClean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（来自</a:t>
            </a:r>
            <a:r>
              <a:rPr lang="en-US" altLang="zh-CN" sz="2400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124</a:t>
            </a:r>
            <a:r>
              <a:rPr lang="zh-CN" altLang="en-US" sz="2000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个国家）</a:t>
            </a:r>
            <a:endParaRPr lang="fr-FR" altLang="zh-CN" sz="2000" b="1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15" name="ZoneTexte 16"/>
          <p:cNvSpPr txBox="1"/>
          <p:nvPr/>
        </p:nvSpPr>
        <p:spPr>
          <a:xfrm>
            <a:off x="8175882" y="2450592"/>
            <a:ext cx="22278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132</a:t>
            </a:r>
            <a:endParaRPr lang="fr-FR" altLang="zh-CN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博士学位</a:t>
            </a:r>
            <a:endParaRPr lang="fr-FR" altLang="zh-CN" sz="2400" b="1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fr-FR" sz="24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16" name="ZoneTexte 19"/>
          <p:cNvSpPr txBox="1"/>
          <p:nvPr/>
        </p:nvSpPr>
        <p:spPr>
          <a:xfrm>
            <a:off x="5800180" y="4172273"/>
            <a:ext cx="220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36000</a:t>
            </a:r>
            <a:r>
              <a:rPr lang="en-US" altLang="zh-CN" sz="2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m²</a:t>
            </a:r>
            <a:endParaRPr lang="en-US" sz="2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8</a:t>
            </a:r>
            <a:r>
              <a:rPr lang="zh-CN" altLang="en-US" sz="2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个校区</a:t>
            </a:r>
            <a:r>
              <a:rPr lang="zh-CN" altLang="en-US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，</a:t>
            </a:r>
            <a:r>
              <a:rPr lang="zh-CN" altLang="en-US" sz="2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分别位于欧洲、亚洲和南美洲）</a:t>
            </a:r>
            <a:endParaRPr lang="en-US" altLang="zh-CN" sz="20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18" name="ZoneTexte 21"/>
          <p:cNvSpPr txBox="1"/>
          <p:nvPr/>
        </p:nvSpPr>
        <p:spPr>
          <a:xfrm>
            <a:off x="8026245" y="4172273"/>
            <a:ext cx="23564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r-FR" altLang="zh-CN" sz="4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21</a:t>
            </a:r>
            <a:r>
              <a:rPr lang="en-US" altLang="zh-CN" sz="4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5</a:t>
            </a:r>
            <a:endParaRPr lang="fr-FR" altLang="zh-CN" sz="40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国际合作高校</a:t>
            </a:r>
            <a:endParaRPr lang="en-US" altLang="zh-CN" sz="20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遍布</a:t>
            </a:r>
            <a:r>
              <a:rPr lang="en-US" altLang="zh-CN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5</a:t>
            </a:r>
            <a:r>
              <a:rPr lang="zh-CN" altLang="en-US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大洲</a:t>
            </a:r>
            <a:endParaRPr lang="en-US" altLang="zh-CN" sz="20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60</a:t>
            </a:r>
            <a:r>
              <a:rPr lang="zh-CN" altLang="en-US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个国家</a:t>
            </a:r>
            <a:endParaRPr lang="fr-FR" altLang="zh-CN" sz="20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n-US" altLang="zh-CN" sz="2400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fr-FR" sz="14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6"/>
          <p:cNvSpPr txBox="1"/>
          <p:nvPr/>
        </p:nvSpPr>
        <p:spPr>
          <a:xfrm>
            <a:off x="1643463" y="2737498"/>
            <a:ext cx="2448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fr-FR" sz="4400" b="1" dirty="0">
                <a:latin typeface="方正兰亭圆简体_中粗" pitchFamily="2" charset="-122"/>
                <a:ea typeface="方正兰亭圆简体_中粗" pitchFamily="2" charset="-122"/>
              </a:rPr>
              <a:t>国际平台</a:t>
            </a:r>
            <a:endParaRPr kumimoji="1" lang="zh-CN" altLang="en-US" sz="4400" b="1" dirty="0">
              <a:latin typeface="方正兰亭圆简体_中粗" pitchFamily="2" charset="-122"/>
              <a:ea typeface="方正兰亭圆简体_中粗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31277" y="2450592"/>
            <a:ext cx="23949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151</a:t>
            </a:r>
            <a:endParaRPr lang="en-US" altLang="zh-CN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专职</a:t>
            </a:r>
            <a:r>
              <a:rPr lang="zh-CN" altLang="en-US" sz="24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教授</a:t>
            </a:r>
            <a:endParaRPr lang="en-US" altLang="zh-CN" sz="24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ea typeface="方正兰亭圆简体_中粗" pitchFamily="2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 smtClean="0">
                <a:solidFill>
                  <a:prstClr val="white"/>
                </a:solidFill>
                <a:ea typeface="方正兰亭圆简体_中粗" pitchFamily="2" charset="-122"/>
                <a:cs typeface="Arial" panose="020B0604020202020204" pitchFamily="34" charset="0"/>
              </a:rPr>
              <a:t>86</a:t>
            </a:r>
            <a:r>
              <a:rPr lang="zh-CN" altLang="en-US" sz="2000" b="1" dirty="0" smtClean="0">
                <a:solidFill>
                  <a:prstClr val="white"/>
                </a:solidFill>
                <a:ea typeface="方正兰亭圆简体_中粗" pitchFamily="2" charset="-122"/>
                <a:cs typeface="Arial" panose="020B0604020202020204" pitchFamily="34" charset="0"/>
              </a:rPr>
              <a:t>个国籍）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1417604551istock-000012204568large-jpg-800.jpg"/>
          <p:cNvPicPr>
            <a:picLocks noChangeAspect="1"/>
          </p:cNvPicPr>
          <p:nvPr/>
        </p:nvPicPr>
        <p:blipFill rotWithShape="1">
          <a:blip r:embed="rId1" cstate="print">
            <a:lum bright="70000" contrast="-70000"/>
          </a:blip>
          <a:srcRect l="12886" t="-1" b="25899"/>
          <a:stretch>
            <a:fillRect/>
          </a:stretch>
        </p:blipFill>
        <p:spPr>
          <a:xfrm>
            <a:off x="0" y="0"/>
            <a:ext cx="12192000" cy="62096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4836000" y="-3049384"/>
            <a:ext cx="2520000" cy="12192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1613920" y="2723404"/>
            <a:ext cx="2448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dirty="0">
                <a:latin typeface="方正兰亭圆简体_中粗" pitchFamily="2" charset="-122"/>
                <a:ea typeface="方正兰亭圆简体_中粗" pitchFamily="2" charset="-122"/>
              </a:rPr>
              <a:t>就业支持</a:t>
            </a:r>
            <a:endParaRPr kumimoji="1" lang="zh-CN" altLang="en-US" sz="4400" b="1" dirty="0">
              <a:latin typeface="方正兰亭圆简体_中粗" pitchFamily="2" charset="-122"/>
              <a:ea typeface="方正兰亭圆简体_中粗" pitchFamily="2" charset="-122"/>
            </a:endParaRPr>
          </a:p>
        </p:txBody>
      </p:sp>
      <p:pic>
        <p:nvPicPr>
          <p:cNvPr id="17" name="Image 13" descr="PicMonkey Coll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9490" y="245361"/>
            <a:ext cx="4991472" cy="5752139"/>
          </a:xfrm>
          <a:prstGeom prst="rect">
            <a:avLst/>
          </a:prstGeom>
        </p:spPr>
      </p:pic>
      <p:sp>
        <p:nvSpPr>
          <p:cNvPr id="21" name="ZoneTexte 14"/>
          <p:cNvSpPr txBox="1"/>
          <p:nvPr/>
        </p:nvSpPr>
        <p:spPr>
          <a:xfrm>
            <a:off x="5837733" y="661397"/>
            <a:ext cx="21405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r-FR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17000/</a:t>
            </a:r>
            <a:r>
              <a:rPr lang="zh-CN" altLang="en-US" sz="24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年</a:t>
            </a:r>
            <a:endParaRPr lang="fr-FR" sz="2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实习就职岗位</a:t>
            </a:r>
            <a:endParaRPr lang="en-US" altLang="zh-CN" sz="20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16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(</a:t>
            </a:r>
            <a:r>
              <a:rPr lang="zh-CN" altLang="en-US" sz="16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供</a:t>
            </a:r>
            <a:r>
              <a:rPr lang="en-US" altLang="zh-CN" sz="16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2000</a:t>
            </a:r>
            <a:r>
              <a:rPr lang="zh-CN" altLang="en-US" sz="16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实习学生</a:t>
            </a:r>
            <a:r>
              <a:rPr lang="zh-CN" altLang="en-US" sz="16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选择</a:t>
            </a:r>
            <a:r>
              <a:rPr lang="en-US" altLang="zh-CN" sz="16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)</a:t>
            </a:r>
            <a:endParaRPr lang="fr-FR" altLang="zh-CN" sz="16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2" name="ZoneTexte 15"/>
          <p:cNvSpPr txBox="1"/>
          <p:nvPr/>
        </p:nvSpPr>
        <p:spPr>
          <a:xfrm>
            <a:off x="5837733" y="2418222"/>
            <a:ext cx="21547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r-FR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92%</a:t>
            </a:r>
            <a:endParaRPr lang="fr-FR" sz="2400" b="1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平均就业率</a:t>
            </a:r>
            <a:endParaRPr lang="en-US" altLang="zh-CN" sz="2400" b="1" dirty="0" smtClean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（毕业两个月内）</a:t>
            </a:r>
            <a:endParaRPr lang="fr-FR" sz="32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3" name="ZoneTexte 16"/>
          <p:cNvSpPr txBox="1"/>
          <p:nvPr/>
        </p:nvSpPr>
        <p:spPr>
          <a:xfrm>
            <a:off x="8207221" y="2474915"/>
            <a:ext cx="220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70</a:t>
            </a:r>
            <a:r>
              <a:rPr lang="en-US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8</a:t>
            </a:r>
            <a:endParaRPr lang="en-US" sz="38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紧密合作企业</a:t>
            </a:r>
            <a:endParaRPr lang="en-US" altLang="zh-CN" sz="24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（法国境内外）</a:t>
            </a:r>
            <a:endParaRPr lang="fr-FR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4" name="ZoneTexte 19"/>
          <p:cNvSpPr txBox="1"/>
          <p:nvPr/>
        </p:nvSpPr>
        <p:spPr>
          <a:xfrm>
            <a:off x="5770629" y="4127168"/>
            <a:ext cx="220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3</a:t>
            </a:r>
            <a:r>
              <a:rPr lang="en-US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2</a:t>
            </a:r>
            <a:r>
              <a:rPr lang="en-US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,000</a:t>
            </a:r>
            <a:endParaRPr lang="en-US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毕业生</a:t>
            </a:r>
            <a:r>
              <a:rPr lang="zh-CN" altLang="en-US" sz="2400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校友</a:t>
            </a:r>
            <a:endParaRPr lang="en-US" altLang="zh-CN" sz="24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(</a:t>
            </a:r>
            <a:r>
              <a:rPr lang="en-US" altLang="zh-CN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200</a:t>
            </a:r>
            <a:r>
              <a:rPr lang="zh-CN" altLang="en-US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个国家和地区就职</a:t>
            </a:r>
            <a:r>
              <a:rPr lang="en-US" altLang="zh-CN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)</a:t>
            </a:r>
            <a:endParaRPr lang="fr-FR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5" name="ZoneTexte 20"/>
          <p:cNvSpPr txBox="1"/>
          <p:nvPr/>
        </p:nvSpPr>
        <p:spPr>
          <a:xfrm>
            <a:off x="8165186" y="504909"/>
            <a:ext cx="220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r-FR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200+</a:t>
            </a:r>
            <a:endParaRPr lang="fr-FR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校园企业招聘会</a:t>
            </a:r>
            <a:endParaRPr lang="en-US" altLang="zh-CN" sz="20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参会知名企业</a:t>
            </a:r>
            <a:endParaRPr lang="en-US" altLang="zh-CN" sz="2000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（每年</a:t>
            </a:r>
            <a:r>
              <a:rPr lang="zh-CN" altLang="en-US" b="1" dirty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两</a:t>
            </a:r>
            <a:r>
              <a:rPr lang="zh-CN" altLang="en-US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场）</a:t>
            </a:r>
            <a:endParaRPr lang="en-US" altLang="zh-CN" b="1" dirty="0" smtClean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6" name="ZoneTexte 21"/>
          <p:cNvSpPr txBox="1"/>
          <p:nvPr/>
        </p:nvSpPr>
        <p:spPr>
          <a:xfrm>
            <a:off x="8257447" y="4198700"/>
            <a:ext cx="2104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r-FR" altLang="zh-CN" sz="3800" b="1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30+</a:t>
            </a:r>
            <a:endParaRPr lang="fr-FR" altLang="zh-CN" sz="38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2400" dirty="0" smtClean="0">
                <a:solidFill>
                  <a:prstClr val="white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南特高商全球校友会分会</a:t>
            </a:r>
            <a:endParaRPr lang="fr-FR" sz="2400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fr-FR" sz="1400" b="1" dirty="0">
              <a:solidFill>
                <a:prstClr val="white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"/>
            <a:ext cx="12192000" cy="62436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-800"/>
            <a:ext cx="12192000" cy="62436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764771" y="1564285"/>
            <a:ext cx="11435542" cy="4379651"/>
            <a:chOff x="552458" y="1902097"/>
            <a:chExt cx="11648009" cy="4465897"/>
          </a:xfrm>
        </p:grpSpPr>
        <p:grpSp>
          <p:nvGrpSpPr>
            <p:cNvPr id="7" name="组合 6"/>
            <p:cNvGrpSpPr/>
            <p:nvPr/>
          </p:nvGrpSpPr>
          <p:grpSpPr>
            <a:xfrm>
              <a:off x="7241095" y="2162595"/>
              <a:ext cx="4959372" cy="4205399"/>
              <a:chOff x="7241095" y="2067999"/>
              <a:chExt cx="4959372" cy="4205399"/>
            </a:xfrm>
          </p:grpSpPr>
          <p:pic>
            <p:nvPicPr>
              <p:cNvPr id="18" name="Image 22" descr="Untitled32564_2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b="4508"/>
              <a:stretch>
                <a:fillRect/>
              </a:stretch>
            </p:blipFill>
            <p:spPr>
              <a:xfrm>
                <a:off x="7241095" y="2067999"/>
                <a:ext cx="4959372" cy="4205399"/>
              </a:xfrm>
              <a:prstGeom prst="rect">
                <a:avLst/>
              </a:prstGeom>
            </p:spPr>
          </p:pic>
          <p:pic>
            <p:nvPicPr>
              <p:cNvPr id="19" name="Image 23" descr="oie_transparent (2).png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275837" y="3179345"/>
                <a:ext cx="2683049" cy="2475308"/>
              </a:xfrm>
              <a:prstGeom prst="rect">
                <a:avLst/>
              </a:prstGeom>
            </p:spPr>
          </p:pic>
          <p:pic>
            <p:nvPicPr>
              <p:cNvPr id="20" name="Image 24" descr="9izEyMd7T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832321" y="3660112"/>
                <a:ext cx="459392" cy="455802"/>
              </a:xfrm>
              <a:prstGeom prst="rect">
                <a:avLst/>
              </a:prstGeom>
            </p:spPr>
          </p:pic>
        </p:grpSp>
        <p:sp>
          <p:nvSpPr>
            <p:cNvPr id="8" name="Rectangle 10"/>
            <p:cNvSpPr/>
            <p:nvPr/>
          </p:nvSpPr>
          <p:spPr>
            <a:xfrm>
              <a:off x="552458" y="1902097"/>
              <a:ext cx="2088232" cy="1944216"/>
            </a:xfrm>
            <a:prstGeom prst="rect">
              <a:avLst/>
            </a:prstGeom>
            <a:solidFill>
              <a:srgbClr val="13B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方正兰亭圆简体_中粗" pitchFamily="2" charset="-122"/>
                <a:ea typeface="方正兰亭圆简体_中粗" pitchFamily="2" charset="-122"/>
              </a:endParaRPr>
            </a:p>
          </p:txBody>
        </p:sp>
        <p:sp>
          <p:nvSpPr>
            <p:cNvPr id="9" name="Rectangle 12"/>
            <p:cNvSpPr/>
            <p:nvPr/>
          </p:nvSpPr>
          <p:spPr>
            <a:xfrm>
              <a:off x="2931929" y="1902097"/>
              <a:ext cx="2088232" cy="1944215"/>
            </a:xfrm>
            <a:prstGeom prst="rect">
              <a:avLst/>
            </a:prstGeom>
            <a:solidFill>
              <a:srgbClr val="677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方正兰亭圆简体_中粗" pitchFamily="2" charset="-122"/>
                <a:ea typeface="方正兰亭圆简体_中粗" pitchFamily="2" charset="-122"/>
              </a:endParaRPr>
            </a:p>
          </p:txBody>
        </p:sp>
        <p:sp>
          <p:nvSpPr>
            <p:cNvPr id="10" name="Rectangle 13"/>
            <p:cNvSpPr/>
            <p:nvPr/>
          </p:nvSpPr>
          <p:spPr>
            <a:xfrm>
              <a:off x="2979598" y="4211331"/>
              <a:ext cx="2088232" cy="1944216"/>
            </a:xfrm>
            <a:prstGeom prst="rect">
              <a:avLst/>
            </a:prstGeom>
            <a:solidFill>
              <a:srgbClr val="73B2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方正兰亭圆简体_中粗" pitchFamily="2" charset="-122"/>
                <a:ea typeface="方正兰亭圆简体_中粗" pitchFamily="2" charset="-122"/>
              </a:endParaRPr>
            </a:p>
          </p:txBody>
        </p:sp>
        <p:sp>
          <p:nvSpPr>
            <p:cNvPr id="11" name="Rectangle 14"/>
            <p:cNvSpPr/>
            <p:nvPr/>
          </p:nvSpPr>
          <p:spPr>
            <a:xfrm>
              <a:off x="608353" y="4211331"/>
              <a:ext cx="2088232" cy="1944216"/>
            </a:xfrm>
            <a:prstGeom prst="rect">
              <a:avLst/>
            </a:prstGeom>
            <a:solidFill>
              <a:srgbClr val="004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方正兰亭圆简体_中粗" pitchFamily="2" charset="-122"/>
                <a:ea typeface="方正兰亭圆简体_中粗" pitchFamily="2" charset="-122"/>
              </a:endParaRPr>
            </a:p>
          </p:txBody>
        </p:sp>
        <p:sp>
          <p:nvSpPr>
            <p:cNvPr id="12" name="ZoneTexte 15"/>
            <p:cNvSpPr txBox="1"/>
            <p:nvPr/>
          </p:nvSpPr>
          <p:spPr>
            <a:xfrm>
              <a:off x="1331762" y="2102944"/>
              <a:ext cx="885306" cy="78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6</a:t>
              </a:r>
              <a:endParaRPr lang="fr-FR" sz="4400" baseline="100000" dirty="0">
                <a:latin typeface="+mn-ea"/>
              </a:endParaRPr>
            </a:p>
          </p:txBody>
        </p:sp>
        <p:sp>
          <p:nvSpPr>
            <p:cNvPr id="13" name="Rectangle 18"/>
            <p:cNvSpPr/>
            <p:nvPr/>
          </p:nvSpPr>
          <p:spPr>
            <a:xfrm>
              <a:off x="2969989" y="2102944"/>
              <a:ext cx="2088232" cy="1412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sz="3600" dirty="0">
                  <a:solidFill>
                    <a:schemeClr val="bg1"/>
                  </a:solidFill>
                  <a:latin typeface="方正兰亭圆简体_中粗" pitchFamily="2" charset="-122"/>
                  <a:ea typeface="方正兰亭圆简体_中粗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3600" dirty="0">
                  <a:solidFill>
                    <a:schemeClr val="bg1"/>
                  </a:solidFill>
                  <a:latin typeface="方正兰亭圆简体_中粗" pitchFamily="2" charset="-122"/>
                  <a:ea typeface="方正兰亭圆简体_中粗" pitchFamily="2" charset="-122"/>
                  <a:cs typeface="Arial" panose="020B0604020202020204" pitchFamily="34" charset="0"/>
                </a:rPr>
                <a:t>小时</a:t>
              </a:r>
              <a:endParaRPr lang="en-US" sz="36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endParaRPr>
            </a:p>
            <a:p>
              <a:pPr marL="285750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zh-CN" altLang="en-US" sz="2400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距离巴黎</a:t>
              </a:r>
              <a:endParaRPr lang="en-US" altLang="zh-CN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endParaRPr>
            </a:p>
            <a:p>
              <a:pPr marL="285750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zh-CN" altLang="en-US" sz="2400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火车车程</a:t>
              </a:r>
              <a:endParaRPr lang="en-US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文本框 20"/>
            <p:cNvSpPr txBox="1"/>
            <p:nvPr/>
          </p:nvSpPr>
          <p:spPr>
            <a:xfrm>
              <a:off x="552458" y="2774115"/>
              <a:ext cx="2088232" cy="847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法国第六大</a:t>
              </a:r>
              <a:endParaRPr lang="en-US" altLang="zh-CN" sz="2400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城市</a:t>
              </a:r>
              <a:endParaRPr lang="zh-CN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5310344" y="1902097"/>
              <a:ext cx="2088232" cy="1944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latin typeface="方正兰亭圆简体_中粗" pitchFamily="2" charset="-122"/>
                <a:ea typeface="方正兰亭圆简体_中粗" pitchFamily="2" charset="-122"/>
              </a:endParaRPr>
            </a:p>
          </p:txBody>
        </p:sp>
        <p:sp>
          <p:nvSpPr>
            <p:cNvPr id="16" name="Rectangle 14"/>
            <p:cNvSpPr/>
            <p:nvPr/>
          </p:nvSpPr>
          <p:spPr>
            <a:xfrm>
              <a:off x="5304423" y="4213728"/>
              <a:ext cx="2088232" cy="1944215"/>
            </a:xfrm>
            <a:prstGeom prst="rect">
              <a:avLst/>
            </a:prstGeom>
            <a:solidFill>
              <a:srgbClr val="1D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latin typeface="方正兰亭圆简体_中粗" pitchFamily="2" charset="-122"/>
                <a:ea typeface="方正兰亭圆简体_中粗" pitchFamily="2" charset="-122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931929" y="4280577"/>
              <a:ext cx="2267071" cy="147372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28575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sz="4000" dirty="0">
                  <a:solidFill>
                    <a:schemeClr val="bg1"/>
                  </a:solidFill>
                  <a:latin typeface="方正兰亭圆简体_中粗" pitchFamily="2" charset="-122"/>
                  <a:ea typeface="方正兰亭圆简体_中粗" pitchFamily="2" charset="-122"/>
                  <a:cs typeface="Arial" panose="020B0604020202020204" pitchFamily="34" charset="0"/>
                </a:rPr>
                <a:t>2021</a:t>
              </a:r>
              <a:endParaRPr lang="en-US" altLang="zh-CN" sz="40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endParaRPr>
            </a:p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法国前十大</a:t>
              </a:r>
              <a:endParaRPr lang="zh-CN" altLang="en-US" sz="240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最佳大学城市</a:t>
              </a:r>
              <a:endParaRPr lang="zh-CN" altLang="en-US" sz="240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1" name="标题 1"/>
          <p:cNvSpPr txBox="1"/>
          <p:nvPr/>
        </p:nvSpPr>
        <p:spPr>
          <a:xfrm>
            <a:off x="0" y="232672"/>
            <a:ext cx="5385077" cy="748323"/>
          </a:xfrm>
          <a:prstGeom prst="rect">
            <a:avLst/>
          </a:prstGeom>
          <a:solidFill>
            <a:srgbClr val="7EAFD5">
              <a:alpha val="50000"/>
            </a:srgb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  南特 </a:t>
            </a:r>
            <a:r>
              <a:rPr kumimoji="1"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“欧洲最宜居城市”</a:t>
            </a:r>
            <a:endParaRPr kumimoji="1"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70463" y="3917009"/>
            <a:ext cx="1873245" cy="1692771"/>
            <a:chOff x="827733" y="3874279"/>
            <a:chExt cx="1873245" cy="1692771"/>
          </a:xfrm>
        </p:grpSpPr>
        <p:sp>
          <p:nvSpPr>
            <p:cNvPr id="23" name="Rectangle 17"/>
            <p:cNvSpPr/>
            <p:nvPr/>
          </p:nvSpPr>
          <p:spPr>
            <a:xfrm>
              <a:off x="827733" y="3874279"/>
              <a:ext cx="1873245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095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sz="2800" b="1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642 450 </a:t>
              </a:r>
              <a:endParaRPr lang="en-US" sz="28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endParaRPr>
            </a:p>
            <a:p>
              <a:pPr marL="252095" lvl="0" indent="-28575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zh-CN" altLang="en-US" sz="2400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居民</a:t>
              </a:r>
              <a:endParaRPr lang="en-US" sz="24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endParaRPr>
            </a:p>
            <a:p>
              <a:pPr marL="252095" lvl="0" indent="-285750" algn="ctr">
                <a:buClr>
                  <a:srgbClr val="FF0000"/>
                </a:buClr>
              </a:pPr>
              <a:r>
                <a:rPr lang="en-US" sz="2800" b="1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61</a:t>
              </a:r>
              <a:r>
                <a:rPr lang="fr-FR" sz="2800" b="1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+mn-ea"/>
                  <a:cs typeface="Calibri" panose="020F0502020204030204" pitchFamily="34" charset="0"/>
                </a:rPr>
                <a:t>070 </a:t>
              </a:r>
              <a:endParaRPr lang="en-US" sz="28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endParaRPr>
            </a:p>
            <a:p>
              <a:pPr marL="252095" lvl="0" indent="-285750" algn="ctr">
                <a:buClr>
                  <a:srgbClr val="FF0000"/>
                </a:buClr>
              </a:pPr>
              <a:r>
                <a:rPr lang="zh-CN" altLang="en-US" sz="2400" kern="0" dirty="0">
                  <a:solidFill>
                    <a:schemeClr val="bg1"/>
                  </a:solidFill>
                  <a:latin typeface="+mn-ea"/>
                  <a:cs typeface="Arial" panose="020B0604020202020204" pitchFamily="34" charset="0"/>
                </a:rPr>
                <a:t>学生</a:t>
              </a:r>
              <a:r>
                <a:rPr lang="en-US" sz="2400" kern="0" dirty="0">
                  <a:solidFill>
                    <a:schemeClr val="bg1"/>
                  </a:solidFill>
                  <a:latin typeface="+mn-ea"/>
                  <a:cs typeface="Arial" panose="020B0604020202020204" pitchFamily="34" charset="0"/>
                </a:rPr>
                <a:t> </a:t>
              </a:r>
              <a:endParaRPr lang="en-US" sz="2400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024122" y="4775194"/>
              <a:ext cx="1531438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9"/>
          <p:cNvSpPr/>
          <p:nvPr/>
        </p:nvSpPr>
        <p:spPr>
          <a:xfrm>
            <a:off x="5424241" y="1633585"/>
            <a:ext cx="1907162" cy="16927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1</a:t>
            </a:r>
            <a:r>
              <a:rPr lang="en-US" altLang="zh-CN" sz="2600" baseline="300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st</a:t>
            </a:r>
            <a:br>
              <a:rPr lang="en-US" sz="26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</a:br>
            <a:r>
              <a:rPr lang="zh-CN" altLang="en-US" sz="24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全法经济增长力和工作</a:t>
            </a:r>
            <a:endParaRPr lang="en-US" altLang="zh-CN" sz="24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吸引力</a:t>
            </a:r>
            <a:endParaRPr lang="en-US" sz="24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  <p:sp>
        <p:nvSpPr>
          <p:cNvPr id="26" name="Rectangle 10"/>
          <p:cNvSpPr/>
          <p:nvPr/>
        </p:nvSpPr>
        <p:spPr>
          <a:xfrm>
            <a:off x="5499803" y="3966649"/>
            <a:ext cx="1910648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1</a:t>
            </a:r>
            <a:r>
              <a:rPr lang="en-US" altLang="zh-CN" sz="2400" baseline="300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st</a:t>
            </a:r>
            <a:endParaRPr lang="en-US" altLang="zh-CN" sz="24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兰亭圆简体_中粗" pitchFamily="2" charset="-122"/>
                <a:ea typeface="方正兰亭圆简体_中粗" pitchFamily="2" charset="-122"/>
                <a:cs typeface="Arial" panose="020B0604020202020204" pitchFamily="34" charset="0"/>
              </a:rPr>
              <a:t>全法职业活动，就业和创业创造率</a:t>
            </a:r>
            <a:endParaRPr lang="en-US" sz="2400" dirty="0">
              <a:solidFill>
                <a:schemeClr val="bg1"/>
              </a:solidFill>
              <a:latin typeface="方正兰亭圆简体_中粗" pitchFamily="2" charset="-122"/>
              <a:ea typeface="方正兰亭圆简体_中粗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2b4046b5-26a6-48c8-8346-dcc2648e9d8c}"/>
  <p:tag name="TABLE_ENDDRAG_ORIGIN_RECT" val="441*341"/>
  <p:tag name="TABLE_ENDDRAG_RECT" val="495*69*441*341"/>
</p:tagLst>
</file>

<file path=ppt/tags/tag2.xml><?xml version="1.0" encoding="utf-8"?>
<p:tagLst xmlns:p="http://schemas.openxmlformats.org/presentationml/2006/main">
  <p:tag name="KSO_WM_UNIT_TABLE_BEAUTIFY" val="smartTable{95580768-04ba-4b3e-a7cf-1d3a0e69fded}"/>
  <p:tag name="TABLE_ENDDRAG_ORIGIN_RECT" val="441*315"/>
  <p:tag name="TABLE_ENDDRAG_RECT" val="495*80*441*315"/>
</p:tagLst>
</file>

<file path=ppt/tags/tag3.xml><?xml version="1.0" encoding="utf-8"?>
<p:tagLst xmlns:p="http://schemas.openxmlformats.org/presentationml/2006/main">
  <p:tag name="KSO_WM_UNIT_TABLE_BEAUTIFY" val="smartTable{550144a3-2ddd-4b93-ba63-13d262341402}"/>
</p:tagLst>
</file>

<file path=ppt/tags/tag4.xml><?xml version="1.0" encoding="utf-8"?>
<p:tagLst xmlns:p="http://schemas.openxmlformats.org/presentationml/2006/main">
  <p:tag name="KSO_WM_UNIT_TABLE_BEAUTIFY" val="smartTable{3bcdf481-b1c8-4f10-ad2b-5beb49413a05}"/>
  <p:tag name="TABLE_ENDDRAG_ORIGIN_RECT" val="439*393"/>
  <p:tag name="TABLE_ENDDRAG_RECT" val="513*74*439*393"/>
</p:tagLst>
</file>

<file path=ppt/tags/tag5.xml><?xml version="1.0" encoding="utf-8"?>
<p:tagLst xmlns:p="http://schemas.openxmlformats.org/presentationml/2006/main">
  <p:tag name="KSO_WPP_MARK_KEY" val="df0e3d4a-3eda-4791-83cf-f4f885cceda3"/>
  <p:tag name="COMMONDATA" val="eyJoZGlkIjoiODBkNjM3ZjA0MjdjNDFkZGY2YWY0NzhhZGM3MThjMTk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8818</Words>
  <Application>WPS 演示</Application>
  <PresentationFormat>自定义</PresentationFormat>
  <Paragraphs>656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9" baseType="lpstr">
      <vt:lpstr>Arial</vt:lpstr>
      <vt:lpstr>宋体</vt:lpstr>
      <vt:lpstr>Wingdings</vt:lpstr>
      <vt:lpstr>Impact</vt:lpstr>
      <vt:lpstr>Arial Narrow</vt:lpstr>
      <vt:lpstr>Avenir LT Std 65 Medium</vt:lpstr>
      <vt:lpstr>Segoe Print</vt:lpstr>
      <vt:lpstr>Avenir LT Std 35 Light</vt:lpstr>
      <vt:lpstr>Arial</vt:lpstr>
      <vt:lpstr>Arial Black</vt:lpstr>
      <vt:lpstr>HelveticaNeueLT Std Med</vt:lpstr>
      <vt:lpstr>等线</vt:lpstr>
      <vt:lpstr>Calibri</vt:lpstr>
      <vt:lpstr>方正兰亭圆简体_中粗</vt:lpstr>
      <vt:lpstr>Calibri</vt:lpstr>
      <vt:lpstr>微软雅黑</vt:lpstr>
      <vt:lpstr>Arial Unicode MS</vt:lpstr>
      <vt:lpstr>仿宋</vt:lpstr>
      <vt:lpstr>华文行楷</vt:lpstr>
      <vt:lpstr>Avenir LT Std 45 Book</vt:lpstr>
      <vt:lpstr>Yu Gothic UI</vt:lpstr>
      <vt:lpstr>Avenir LT Std 45 Book</vt:lpstr>
      <vt:lpstr>等线 Light</vt:lpstr>
      <vt:lpstr>Calibri Light</vt:lpstr>
      <vt:lpstr>Century Gothic</vt:lpstr>
      <vt:lpstr>Office 主题​​</vt:lpstr>
      <vt:lpstr>1_Thème Office</vt:lpstr>
      <vt:lpstr>AUDENCIA</vt:lpstr>
      <vt:lpstr>PowerPoint 演示文稿</vt:lpstr>
      <vt:lpstr>底蕴深厚</vt:lpstr>
      <vt:lpstr>全球仅1%拥有三大国际认证的商学院之一</vt:lpstr>
      <vt:lpstr>位于南特市的三个校区</vt:lpstr>
      <vt:lpstr>法国其他城市的2个校区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法国南特高商项目介绍</vt:lpstr>
      <vt:lpstr>大学校管理学硕士 Master in Management</vt:lpstr>
      <vt:lpstr>大学校管理学硕士 Master in Management</vt:lpstr>
      <vt:lpstr>大学校管理学硕士 Master in Management</vt:lpstr>
      <vt:lpstr>两年制MSc</vt:lpstr>
      <vt:lpstr>两年制MSc</vt:lpstr>
      <vt:lpstr>GE和两年制MSc</vt:lpstr>
      <vt:lpstr>国际管理学硕士 MSc in International Management</vt:lpstr>
      <vt:lpstr>供应链与采购管理学硕士 MSc in Supply Chain and Purchasing Management</vt:lpstr>
      <vt:lpstr>大数据金融硕士 MSc Data Management for Finance</vt:lpstr>
      <vt:lpstr>食品与农业企业管理学硕士 MSc in Food and Agribusiness Management</vt:lpstr>
      <vt:lpstr>PowerPoint 演示文稿</vt:lpstr>
      <vt:lpstr>PowerPoint 演示文稿</vt:lpstr>
      <vt:lpstr>PowerPoint 演示文稿</vt:lpstr>
      <vt:lpstr>网申系统 - Essay小作文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audencia chine</dc:creator>
  <cp:lastModifiedBy>杨红霞 Audencia</cp:lastModifiedBy>
  <cp:revision>532</cp:revision>
  <dcterms:created xsi:type="dcterms:W3CDTF">2019-09-12T01:35:00Z</dcterms:created>
  <dcterms:modified xsi:type="dcterms:W3CDTF">2023-05-13T14:29:11Z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C8E7626017874F7E8B21DFD166594A6B</vt:lpwstr>
  </property>
  <property fmtid="{D5CDD505-2E9C-101B-9397-08002B2CF9AE}" pid="3" name="KSOProductBuildVer">
    <vt:lpwstr>2052-11.1.0.14309</vt:lpwstr>
  </property>
</Properties>
</file>