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23"/>
  </p:notesMasterIdLst>
  <p:handoutMasterIdLst>
    <p:handoutMasterId r:id="rId24"/>
  </p:handoutMasterIdLst>
  <p:sldIdLst>
    <p:sldId id="256" r:id="rId2"/>
    <p:sldId id="257" r:id="rId3"/>
    <p:sldId id="274" r:id="rId4"/>
    <p:sldId id="260" r:id="rId5"/>
    <p:sldId id="262" r:id="rId6"/>
    <p:sldId id="279" r:id="rId7"/>
    <p:sldId id="276" r:id="rId8"/>
    <p:sldId id="263" r:id="rId9"/>
    <p:sldId id="289" r:id="rId10"/>
    <p:sldId id="296" r:id="rId11"/>
    <p:sldId id="278" r:id="rId12"/>
    <p:sldId id="264" r:id="rId13"/>
    <p:sldId id="265" r:id="rId14"/>
    <p:sldId id="275" r:id="rId15"/>
    <p:sldId id="259" r:id="rId16"/>
    <p:sldId id="261" r:id="rId17"/>
    <p:sldId id="270" r:id="rId18"/>
    <p:sldId id="271" r:id="rId19"/>
    <p:sldId id="267" r:id="rId20"/>
    <p:sldId id="297" r:id="rId21"/>
    <p:sldId id="273"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52" autoAdjust="0"/>
    <p:restoredTop sz="94696"/>
  </p:normalViewPr>
  <p:slideViewPr>
    <p:cSldViewPr snapToGrid="0">
      <p:cViewPr varScale="1">
        <p:scale>
          <a:sx n="63" d="100"/>
          <a:sy n="63" d="100"/>
        </p:scale>
        <p:origin x="6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tLang="zh-CN"/>
              <a:t>Universiti Sains Malaysia</a:t>
            </a: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4D2C7A-94A5-4D33-9F3B-ADC60EDFAFC4}" type="datetimeFigureOut">
              <a:rPr lang="zh-CN" altLang="en-US" smtClean="0"/>
              <a:t>2023/3/23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5FCA80-B0D7-49ED-AEC3-22550E7DB0A0}"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tLang="zh-CN"/>
              <a:t>Universiti Sains Malaysia</a:t>
            </a: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E02AF-14BC-4EEB-BF07-F55CE549495D}" type="datetimeFigureOut">
              <a:rPr lang="zh-CN" altLang="en-US" smtClean="0"/>
              <a:t>2023/3/23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FF341-CB28-47FF-9C4F-78E75722BDA3}"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10A7B94-C88E-453D-80E9-5C2A1B127608}" type="datetime1">
              <a:rPr lang="zh-CN" altLang="en-US" smtClean="0"/>
              <a:t>2023/3/23</a:t>
            </a:fld>
            <a:endParaRPr lang="zh-CN" altLang="en-US"/>
          </a:p>
        </p:txBody>
      </p:sp>
      <p:sp>
        <p:nvSpPr>
          <p:cNvPr id="5" name="页脚占位符 4"/>
          <p:cNvSpPr>
            <a:spLocks noGrp="1"/>
          </p:cNvSpPr>
          <p:nvPr>
            <p:ph type="ftr" sz="quarter" idx="11"/>
          </p:nvPr>
        </p:nvSpPr>
        <p:spPr/>
        <p:txBody>
          <a:bodyPr/>
          <a:lstStyle/>
          <a:p>
            <a:r>
              <a:rPr lang="en-US" altLang="zh-CN"/>
              <a:t>Universiti Sains Malaysia</a:t>
            </a:r>
            <a:endParaRPr lang="zh-CN" altLang="en-US"/>
          </a:p>
        </p:txBody>
      </p:sp>
      <p:sp>
        <p:nvSpPr>
          <p:cNvPr id="6" name="灯片编号占位符 5"/>
          <p:cNvSpPr>
            <a:spLocks noGrp="1"/>
          </p:cNvSpPr>
          <p:nvPr>
            <p:ph type="sldNum" sz="quarter" idx="12"/>
          </p:nvPr>
        </p:nvSpPr>
        <p:spPr/>
        <p:txBody>
          <a:bodyPr/>
          <a:lstStyle/>
          <a:p>
            <a:fld id="{5E664AD0-07BC-4519-AF85-E42D5D46202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C0DBB1-E2B8-4A4C-B0E5-66343070A9D0}" type="datetime1">
              <a:rPr lang="zh-CN" altLang="en-US" smtClean="0"/>
              <a:t>2023/3/23</a:t>
            </a:fld>
            <a:endParaRPr lang="zh-CN" altLang="en-US"/>
          </a:p>
        </p:txBody>
      </p:sp>
      <p:sp>
        <p:nvSpPr>
          <p:cNvPr id="5" name="页脚占位符 4"/>
          <p:cNvSpPr>
            <a:spLocks noGrp="1"/>
          </p:cNvSpPr>
          <p:nvPr>
            <p:ph type="ftr" sz="quarter" idx="11"/>
          </p:nvPr>
        </p:nvSpPr>
        <p:spPr/>
        <p:txBody>
          <a:bodyPr/>
          <a:lstStyle/>
          <a:p>
            <a:r>
              <a:rPr lang="en-US" altLang="zh-CN"/>
              <a:t>Universiti Sains Malaysia</a:t>
            </a:r>
            <a:endParaRPr lang="zh-CN" altLang="en-US"/>
          </a:p>
        </p:txBody>
      </p:sp>
      <p:sp>
        <p:nvSpPr>
          <p:cNvPr id="6" name="灯片编号占位符 5"/>
          <p:cNvSpPr>
            <a:spLocks noGrp="1"/>
          </p:cNvSpPr>
          <p:nvPr>
            <p:ph type="sldNum" sz="quarter" idx="12"/>
          </p:nvPr>
        </p:nvSpPr>
        <p:spPr/>
        <p:txBody>
          <a:bodyPr/>
          <a:lstStyle/>
          <a:p>
            <a:fld id="{5E664AD0-07BC-4519-AF85-E42D5D46202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C72BE6-660B-4A23-8212-9CC1CD221842}" type="datetime1">
              <a:rPr lang="zh-CN" altLang="en-US" smtClean="0"/>
              <a:t>2023/3/23</a:t>
            </a:fld>
            <a:endParaRPr lang="zh-CN" altLang="en-US"/>
          </a:p>
        </p:txBody>
      </p:sp>
      <p:sp>
        <p:nvSpPr>
          <p:cNvPr id="5" name="页脚占位符 4"/>
          <p:cNvSpPr>
            <a:spLocks noGrp="1"/>
          </p:cNvSpPr>
          <p:nvPr>
            <p:ph type="ftr" sz="quarter" idx="11"/>
          </p:nvPr>
        </p:nvSpPr>
        <p:spPr/>
        <p:txBody>
          <a:bodyPr/>
          <a:lstStyle/>
          <a:p>
            <a:r>
              <a:rPr lang="en-US" altLang="zh-CN"/>
              <a:t>Universiti Sains Malaysia</a:t>
            </a:r>
            <a:endParaRPr lang="zh-CN" altLang="en-US"/>
          </a:p>
        </p:txBody>
      </p:sp>
      <p:sp>
        <p:nvSpPr>
          <p:cNvPr id="6" name="灯片编号占位符 5"/>
          <p:cNvSpPr>
            <a:spLocks noGrp="1"/>
          </p:cNvSpPr>
          <p:nvPr>
            <p:ph type="sldNum" sz="quarter" idx="12"/>
          </p:nvPr>
        </p:nvSpPr>
        <p:spPr/>
        <p:txBody>
          <a:bodyPr/>
          <a:lstStyle/>
          <a:p>
            <a:fld id="{5E664AD0-07BC-4519-AF85-E42D5D46202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97291C-F7CC-47F1-BAD9-052F538F517E}" type="datetime1">
              <a:rPr lang="zh-CN" altLang="en-US" smtClean="0"/>
              <a:t>2023/3/23</a:t>
            </a:fld>
            <a:endParaRPr lang="zh-CN" altLang="en-US"/>
          </a:p>
        </p:txBody>
      </p:sp>
      <p:sp>
        <p:nvSpPr>
          <p:cNvPr id="5" name="页脚占位符 4"/>
          <p:cNvSpPr>
            <a:spLocks noGrp="1"/>
          </p:cNvSpPr>
          <p:nvPr>
            <p:ph type="ftr" sz="quarter" idx="11"/>
          </p:nvPr>
        </p:nvSpPr>
        <p:spPr/>
        <p:txBody>
          <a:bodyPr/>
          <a:lstStyle/>
          <a:p>
            <a:r>
              <a:rPr lang="en-US" altLang="zh-CN"/>
              <a:t>Universiti Sains Malaysia</a:t>
            </a:r>
            <a:endParaRPr lang="zh-CN" altLang="en-US"/>
          </a:p>
        </p:txBody>
      </p:sp>
      <p:sp>
        <p:nvSpPr>
          <p:cNvPr id="6" name="灯片编号占位符 5"/>
          <p:cNvSpPr>
            <a:spLocks noGrp="1"/>
          </p:cNvSpPr>
          <p:nvPr>
            <p:ph type="sldNum" sz="quarter" idx="12"/>
          </p:nvPr>
        </p:nvSpPr>
        <p:spPr/>
        <p:txBody>
          <a:bodyPr/>
          <a:lstStyle/>
          <a:p>
            <a:fld id="{5E664AD0-07BC-4519-AF85-E42D5D46202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E15A1D8-1898-446E-95AD-70A56E9450B3}" type="datetime1">
              <a:rPr lang="zh-CN" altLang="en-US" smtClean="0"/>
              <a:t>2023/3/23</a:t>
            </a:fld>
            <a:endParaRPr lang="zh-CN" altLang="en-US"/>
          </a:p>
        </p:txBody>
      </p:sp>
      <p:sp>
        <p:nvSpPr>
          <p:cNvPr id="5" name="页脚占位符 4"/>
          <p:cNvSpPr>
            <a:spLocks noGrp="1"/>
          </p:cNvSpPr>
          <p:nvPr>
            <p:ph type="ftr" sz="quarter" idx="11"/>
          </p:nvPr>
        </p:nvSpPr>
        <p:spPr/>
        <p:txBody>
          <a:bodyPr/>
          <a:lstStyle/>
          <a:p>
            <a:r>
              <a:rPr lang="en-US" altLang="zh-CN"/>
              <a:t>Universiti Sains Malaysia</a:t>
            </a:r>
            <a:endParaRPr lang="zh-CN" altLang="en-US"/>
          </a:p>
        </p:txBody>
      </p:sp>
      <p:sp>
        <p:nvSpPr>
          <p:cNvPr id="6" name="灯片编号占位符 5"/>
          <p:cNvSpPr>
            <a:spLocks noGrp="1"/>
          </p:cNvSpPr>
          <p:nvPr>
            <p:ph type="sldNum" sz="quarter" idx="12"/>
          </p:nvPr>
        </p:nvSpPr>
        <p:spPr/>
        <p:txBody>
          <a:bodyPr/>
          <a:lstStyle/>
          <a:p>
            <a:fld id="{5E664AD0-07BC-4519-AF85-E42D5D46202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64DD31A-4B86-42F1-AD27-A608964DD50C}" type="datetime1">
              <a:rPr lang="zh-CN" altLang="en-US" smtClean="0"/>
              <a:t>2023/3/23</a:t>
            </a:fld>
            <a:endParaRPr lang="zh-CN" altLang="en-US"/>
          </a:p>
        </p:txBody>
      </p:sp>
      <p:sp>
        <p:nvSpPr>
          <p:cNvPr id="6" name="页脚占位符 5"/>
          <p:cNvSpPr>
            <a:spLocks noGrp="1"/>
          </p:cNvSpPr>
          <p:nvPr>
            <p:ph type="ftr" sz="quarter" idx="11"/>
          </p:nvPr>
        </p:nvSpPr>
        <p:spPr/>
        <p:txBody>
          <a:bodyPr/>
          <a:lstStyle/>
          <a:p>
            <a:r>
              <a:rPr lang="en-US" altLang="zh-CN"/>
              <a:t>Universiti Sains Malaysia</a:t>
            </a:r>
            <a:endParaRPr lang="zh-CN" altLang="en-US"/>
          </a:p>
        </p:txBody>
      </p:sp>
      <p:sp>
        <p:nvSpPr>
          <p:cNvPr id="7" name="灯片编号占位符 6"/>
          <p:cNvSpPr>
            <a:spLocks noGrp="1"/>
          </p:cNvSpPr>
          <p:nvPr>
            <p:ph type="sldNum" sz="quarter" idx="12"/>
          </p:nvPr>
        </p:nvSpPr>
        <p:spPr/>
        <p:txBody>
          <a:bodyPr/>
          <a:lstStyle/>
          <a:p>
            <a:fld id="{5E664AD0-07BC-4519-AF85-E42D5D46202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B18BD-99B1-453B-B434-128D53BD6236}" type="datetime1">
              <a:rPr lang="zh-CN" altLang="en-US" smtClean="0"/>
              <a:t>2023/3/23</a:t>
            </a:fld>
            <a:endParaRPr lang="zh-CN" altLang="en-US"/>
          </a:p>
        </p:txBody>
      </p:sp>
      <p:sp>
        <p:nvSpPr>
          <p:cNvPr id="8" name="页脚占位符 7"/>
          <p:cNvSpPr>
            <a:spLocks noGrp="1"/>
          </p:cNvSpPr>
          <p:nvPr>
            <p:ph type="ftr" sz="quarter" idx="11"/>
          </p:nvPr>
        </p:nvSpPr>
        <p:spPr/>
        <p:txBody>
          <a:bodyPr/>
          <a:lstStyle/>
          <a:p>
            <a:r>
              <a:rPr lang="en-US" altLang="zh-CN"/>
              <a:t>Universiti Sains Malaysia</a:t>
            </a:r>
            <a:endParaRPr lang="zh-CN" altLang="en-US"/>
          </a:p>
        </p:txBody>
      </p:sp>
      <p:sp>
        <p:nvSpPr>
          <p:cNvPr id="9" name="灯片编号占位符 8"/>
          <p:cNvSpPr>
            <a:spLocks noGrp="1"/>
          </p:cNvSpPr>
          <p:nvPr>
            <p:ph type="sldNum" sz="quarter" idx="12"/>
          </p:nvPr>
        </p:nvSpPr>
        <p:spPr/>
        <p:txBody>
          <a:bodyPr/>
          <a:lstStyle/>
          <a:p>
            <a:fld id="{5E664AD0-07BC-4519-AF85-E42D5D46202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EE5E38-C9B1-42AB-A950-357BB8D2CAAD}" type="datetime1">
              <a:rPr lang="zh-CN" altLang="en-US" smtClean="0"/>
              <a:t>2023/3/23</a:t>
            </a:fld>
            <a:endParaRPr lang="zh-CN" altLang="en-US"/>
          </a:p>
        </p:txBody>
      </p:sp>
      <p:sp>
        <p:nvSpPr>
          <p:cNvPr id="4" name="页脚占位符 3"/>
          <p:cNvSpPr>
            <a:spLocks noGrp="1"/>
          </p:cNvSpPr>
          <p:nvPr>
            <p:ph type="ftr" sz="quarter" idx="11"/>
          </p:nvPr>
        </p:nvSpPr>
        <p:spPr/>
        <p:txBody>
          <a:bodyPr/>
          <a:lstStyle/>
          <a:p>
            <a:r>
              <a:rPr lang="en-US" altLang="zh-CN"/>
              <a:t>Universiti Sains Malaysia</a:t>
            </a:r>
            <a:endParaRPr lang="zh-CN" altLang="en-US"/>
          </a:p>
        </p:txBody>
      </p:sp>
      <p:sp>
        <p:nvSpPr>
          <p:cNvPr id="5" name="灯片编号占位符 4"/>
          <p:cNvSpPr>
            <a:spLocks noGrp="1"/>
          </p:cNvSpPr>
          <p:nvPr>
            <p:ph type="sldNum" sz="quarter" idx="12"/>
          </p:nvPr>
        </p:nvSpPr>
        <p:spPr/>
        <p:txBody>
          <a:bodyPr/>
          <a:lstStyle/>
          <a:p>
            <a:fld id="{5E664AD0-07BC-4519-AF85-E42D5D46202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147332E-1612-4EB6-99E5-4BB9DE57CBD9}" type="datetime1">
              <a:rPr lang="zh-CN" altLang="en-US" smtClean="0"/>
              <a:t>2023/3/23</a:t>
            </a:fld>
            <a:endParaRPr lang="zh-CN" altLang="en-US"/>
          </a:p>
        </p:txBody>
      </p:sp>
      <p:sp>
        <p:nvSpPr>
          <p:cNvPr id="3" name="页脚占位符 2"/>
          <p:cNvSpPr>
            <a:spLocks noGrp="1"/>
          </p:cNvSpPr>
          <p:nvPr>
            <p:ph type="ftr" sz="quarter" idx="11"/>
          </p:nvPr>
        </p:nvSpPr>
        <p:spPr/>
        <p:txBody>
          <a:bodyPr/>
          <a:lstStyle/>
          <a:p>
            <a:r>
              <a:rPr lang="en-US" altLang="zh-CN"/>
              <a:t>Universiti Sains Malaysia</a:t>
            </a:r>
            <a:endParaRPr lang="zh-CN" altLang="en-US"/>
          </a:p>
        </p:txBody>
      </p:sp>
      <p:sp>
        <p:nvSpPr>
          <p:cNvPr id="4" name="灯片编号占位符 3"/>
          <p:cNvSpPr>
            <a:spLocks noGrp="1"/>
          </p:cNvSpPr>
          <p:nvPr>
            <p:ph type="sldNum" sz="quarter" idx="12"/>
          </p:nvPr>
        </p:nvSpPr>
        <p:spPr/>
        <p:txBody>
          <a:bodyPr/>
          <a:lstStyle/>
          <a:p>
            <a:fld id="{5E664AD0-07BC-4519-AF85-E42D5D46202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6ACF305-7705-401D-996F-D9E208ED7356}" type="datetime1">
              <a:rPr lang="zh-CN" altLang="en-US" smtClean="0"/>
              <a:t>2023/3/23</a:t>
            </a:fld>
            <a:endParaRPr lang="zh-CN" altLang="en-US"/>
          </a:p>
        </p:txBody>
      </p:sp>
      <p:sp>
        <p:nvSpPr>
          <p:cNvPr id="6" name="页脚占位符 5"/>
          <p:cNvSpPr>
            <a:spLocks noGrp="1"/>
          </p:cNvSpPr>
          <p:nvPr>
            <p:ph type="ftr" sz="quarter" idx="11"/>
          </p:nvPr>
        </p:nvSpPr>
        <p:spPr/>
        <p:txBody>
          <a:bodyPr/>
          <a:lstStyle/>
          <a:p>
            <a:r>
              <a:rPr lang="en-US" altLang="zh-CN"/>
              <a:t>Universiti Sains Malaysia</a:t>
            </a:r>
            <a:endParaRPr lang="zh-CN" altLang="en-US"/>
          </a:p>
        </p:txBody>
      </p:sp>
      <p:sp>
        <p:nvSpPr>
          <p:cNvPr id="7" name="灯片编号占位符 6"/>
          <p:cNvSpPr>
            <a:spLocks noGrp="1"/>
          </p:cNvSpPr>
          <p:nvPr>
            <p:ph type="sldNum" sz="quarter" idx="12"/>
          </p:nvPr>
        </p:nvSpPr>
        <p:spPr/>
        <p:txBody>
          <a:bodyPr/>
          <a:lstStyle/>
          <a:p>
            <a:fld id="{5E664AD0-07BC-4519-AF85-E42D5D46202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626ADCA-0EF1-4431-BBC9-014D91D7516D}" type="datetime1">
              <a:rPr lang="zh-CN" altLang="en-US" smtClean="0"/>
              <a:t>2023/3/23</a:t>
            </a:fld>
            <a:endParaRPr lang="zh-CN" altLang="en-US"/>
          </a:p>
        </p:txBody>
      </p:sp>
      <p:sp>
        <p:nvSpPr>
          <p:cNvPr id="6" name="页脚占位符 5"/>
          <p:cNvSpPr>
            <a:spLocks noGrp="1"/>
          </p:cNvSpPr>
          <p:nvPr>
            <p:ph type="ftr" sz="quarter" idx="11"/>
          </p:nvPr>
        </p:nvSpPr>
        <p:spPr/>
        <p:txBody>
          <a:bodyPr/>
          <a:lstStyle/>
          <a:p>
            <a:r>
              <a:rPr lang="en-US" altLang="zh-CN"/>
              <a:t>Universiti Sains Malaysia</a:t>
            </a:r>
            <a:endParaRPr lang="zh-CN" altLang="en-US"/>
          </a:p>
        </p:txBody>
      </p:sp>
      <p:sp>
        <p:nvSpPr>
          <p:cNvPr id="7" name="灯片编号占位符 6"/>
          <p:cNvSpPr>
            <a:spLocks noGrp="1"/>
          </p:cNvSpPr>
          <p:nvPr>
            <p:ph type="sldNum" sz="quarter" idx="12"/>
          </p:nvPr>
        </p:nvSpPr>
        <p:spPr/>
        <p:txBody>
          <a:bodyPr/>
          <a:lstStyle/>
          <a:p>
            <a:fld id="{5E664AD0-07BC-4519-AF85-E42D5D46202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BA95A-CE0B-410A-B86B-B301A50396F8}" type="datetime1">
              <a:rPr lang="zh-CN" altLang="en-US" smtClean="0"/>
              <a:t>2023/3/23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Universiti Sains Malaysia</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64AD0-07BC-4519-AF85-E42D5D46202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cstate="print">
            <a:extLst>
              <a:ext uri="{28A0092B-C50C-407E-A947-70E740481C1C}">
                <a14:useLocalDpi xmlns:a14="http://schemas.microsoft.com/office/drawing/2010/main" val="0"/>
              </a:ext>
            </a:extLst>
          </a:blip>
          <a:stretch>
            <a:fillRect/>
          </a:stretch>
        </p:blipFill>
        <p:spPr>
          <a:xfrm>
            <a:off x="0" y="-1859"/>
            <a:ext cx="12192000" cy="6859859"/>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711" y="4460763"/>
            <a:ext cx="9752381" cy="1847619"/>
          </a:xfrm>
          <a:prstGeom prst="rect">
            <a:avLst/>
          </a:prstGeom>
        </p:spPr>
      </p:pic>
      <p:sp>
        <p:nvSpPr>
          <p:cNvPr id="7" name="文本框 6"/>
          <p:cNvSpPr txBox="1"/>
          <p:nvPr/>
        </p:nvSpPr>
        <p:spPr>
          <a:xfrm>
            <a:off x="2819622" y="1310650"/>
            <a:ext cx="6552756" cy="1384995"/>
          </a:xfrm>
          <a:prstGeom prst="rect">
            <a:avLst/>
          </a:prstGeom>
          <a:noFill/>
        </p:spPr>
        <p:txBody>
          <a:bodyPr wrap="none" rtlCol="0">
            <a:spAutoFit/>
          </a:bodyPr>
          <a:lstStyle/>
          <a:p>
            <a:pPr algn="ctr"/>
            <a:r>
              <a:rPr lang="zh-CN" altLang="en-US" sz="4800" b="1" dirty="0">
                <a:latin typeface="微软雅黑" panose="020B0503020204020204" pitchFamily="34" charset="-122"/>
                <a:ea typeface="微软雅黑" panose="020B0503020204020204" pitchFamily="34" charset="-122"/>
              </a:rPr>
              <a:t>马来西亚国立大学</a:t>
            </a:r>
            <a:br>
              <a:rPr lang="en-US" altLang="zh-CN" dirty="0">
                <a:solidFill>
                  <a:srgbClr val="0070C0"/>
                </a:solidFill>
                <a:latin typeface="微软雅黑" panose="020B0503020204020204" pitchFamily="34" charset="-122"/>
                <a:ea typeface="微软雅黑" panose="020B0503020204020204" pitchFamily="34" charset="-122"/>
              </a:rPr>
            </a:br>
            <a:r>
              <a:rPr lang="en-US" altLang="zh-CN" sz="3600" b="1" dirty="0" err="1">
                <a:solidFill>
                  <a:srgbClr val="C00000"/>
                </a:solidFill>
                <a:latin typeface="微软雅黑" panose="020B0503020204020204" pitchFamily="34" charset="-122"/>
                <a:ea typeface="微软雅黑" panose="020B0503020204020204" pitchFamily="34" charset="-122"/>
              </a:rPr>
              <a:t>U</a:t>
            </a:r>
            <a:r>
              <a:rPr lang="en-US" altLang="zh-CN" sz="3200" dirty="0" err="1">
                <a:latin typeface="微软雅黑" panose="020B0503020204020204" pitchFamily="34" charset="-122"/>
                <a:ea typeface="微软雅黑" panose="020B0503020204020204" pitchFamily="34" charset="-122"/>
              </a:rPr>
              <a:t>niversiti</a:t>
            </a:r>
            <a:r>
              <a:rPr lang="en-US" altLang="zh-CN" sz="3200" dirty="0">
                <a:solidFill>
                  <a:srgbClr val="0070C0"/>
                </a:solidFill>
                <a:latin typeface="微软雅黑" panose="020B0503020204020204" pitchFamily="34" charset="-122"/>
                <a:ea typeface="微软雅黑" panose="020B0503020204020204" pitchFamily="34" charset="-122"/>
              </a:rPr>
              <a:t> </a:t>
            </a:r>
            <a:r>
              <a:rPr lang="en-US" altLang="zh-CN" sz="3600" b="1" dirty="0" err="1">
                <a:solidFill>
                  <a:srgbClr val="FFFF00"/>
                </a:solidFill>
                <a:latin typeface="微软雅黑" panose="020B0503020204020204" pitchFamily="34" charset="-122"/>
                <a:ea typeface="微软雅黑" panose="020B0503020204020204" pitchFamily="34" charset="-122"/>
              </a:rPr>
              <a:t>K</a:t>
            </a:r>
            <a:r>
              <a:rPr lang="en-US" altLang="zh-CN" sz="3200" dirty="0" err="1">
                <a:latin typeface="微软雅黑" panose="020B0503020204020204" pitchFamily="34" charset="-122"/>
                <a:ea typeface="微软雅黑" panose="020B0503020204020204" pitchFamily="34" charset="-122"/>
              </a:rPr>
              <a:t>ebangsaan</a:t>
            </a:r>
            <a:r>
              <a:rPr lang="en-US" altLang="zh-CN" sz="3200" dirty="0">
                <a:solidFill>
                  <a:srgbClr val="0070C0"/>
                </a:solidFill>
                <a:latin typeface="微软雅黑" panose="020B0503020204020204" pitchFamily="34" charset="-122"/>
                <a:ea typeface="微软雅黑" panose="020B0503020204020204" pitchFamily="34" charset="-122"/>
              </a:rPr>
              <a:t> </a:t>
            </a:r>
            <a:r>
              <a:rPr lang="en-US" altLang="zh-CN" sz="3600" b="1" dirty="0">
                <a:solidFill>
                  <a:srgbClr val="00B0F0"/>
                </a:solidFill>
                <a:latin typeface="微软雅黑" panose="020B0503020204020204" pitchFamily="34" charset="-122"/>
                <a:ea typeface="微软雅黑" panose="020B0503020204020204" pitchFamily="34" charset="-122"/>
              </a:rPr>
              <a:t>M</a:t>
            </a:r>
            <a:r>
              <a:rPr lang="en-US" altLang="zh-CN" sz="3200" dirty="0">
                <a:latin typeface="微软雅黑" panose="020B0503020204020204" pitchFamily="34" charset="-122"/>
                <a:ea typeface="微软雅黑" panose="020B0503020204020204" pitchFamily="34" charset="-122"/>
              </a:rPr>
              <a:t>alaysia</a:t>
            </a:r>
            <a:endParaRPr lang="zh-CN" altLang="en-US" sz="32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150858" y="3316594"/>
            <a:ext cx="7890302" cy="523220"/>
          </a:xfrm>
          <a:prstGeom prst="rect">
            <a:avLst/>
          </a:prstGeom>
          <a:noFill/>
        </p:spPr>
        <p:txBody>
          <a:bodyPr wrap="none" rtlCol="0">
            <a:spAutoFit/>
          </a:bodyPr>
          <a:lstStyle/>
          <a:p>
            <a:pPr algn="ctr"/>
            <a:r>
              <a:rPr lang="zh-CN" altLang="en-US" sz="2800" b="1" dirty="0">
                <a:latin typeface="微软雅黑" panose="020B0503020204020204" pitchFamily="34" charset="-122"/>
                <a:ea typeface="微软雅黑" panose="020B0503020204020204" pitchFamily="34" charset="-122"/>
              </a:rPr>
              <a:t>一年制工商管理硕士</a:t>
            </a:r>
            <a:r>
              <a:rPr lang="en-US" altLang="zh-CN" sz="2800" b="1" dirty="0">
                <a:latin typeface="微软雅黑" panose="020B0503020204020204" pitchFamily="34" charset="-122"/>
                <a:ea typeface="微软雅黑" panose="020B0503020204020204" pitchFamily="34" charset="-122"/>
              </a:rPr>
              <a:t>MBA</a:t>
            </a:r>
            <a:r>
              <a:rPr lang="zh-CN" altLang="en-US" sz="2800" b="1" dirty="0">
                <a:solidFill>
                  <a:schemeClr val="accent5">
                    <a:lumMod val="75000"/>
                  </a:schemeClr>
                </a:solidFill>
                <a:latin typeface="微软雅黑" panose="020B0503020204020204" pitchFamily="34" charset="-122"/>
                <a:ea typeface="微软雅黑" panose="020B0503020204020204" pitchFamily="34" charset="-122"/>
              </a:rPr>
              <a:t>（对本科专业不限制）</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14145" y="727710"/>
            <a:ext cx="8352790" cy="4677410"/>
          </a:xfrm>
          <a:prstGeom prst="rect">
            <a:avLst/>
          </a:prstGeom>
        </p:spPr>
      </p:pic>
      <p:sp>
        <p:nvSpPr>
          <p:cNvPr id="3" name="文本框 2"/>
          <p:cNvSpPr txBox="1"/>
          <p:nvPr/>
        </p:nvSpPr>
        <p:spPr>
          <a:xfrm>
            <a:off x="1414145" y="5756910"/>
            <a:ext cx="9513570" cy="584775"/>
          </a:xfrm>
          <a:prstGeom prst="rect">
            <a:avLst/>
          </a:prstGeom>
          <a:noFill/>
        </p:spPr>
        <p:txBody>
          <a:bodyPr wrap="squar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清华经管学院前往</a:t>
            </a:r>
            <a:r>
              <a:rPr lang="en-US" altLang="zh-CN" sz="3200" b="1" dirty="0">
                <a:solidFill>
                  <a:srgbClr val="C00000"/>
                </a:solidFill>
                <a:latin typeface="微软雅黑" panose="020B0503020204020204" pitchFamily="34" charset="-122"/>
                <a:ea typeface="微软雅黑" panose="020B0503020204020204" pitchFamily="34" charset="-122"/>
              </a:rPr>
              <a:t>UKM-GSB</a:t>
            </a:r>
            <a:r>
              <a:rPr lang="zh-CN" altLang="en-US" sz="3200" b="1" dirty="0">
                <a:solidFill>
                  <a:srgbClr val="C00000"/>
                </a:solidFill>
                <a:latin typeface="微软雅黑" panose="020B0503020204020204" pitchFamily="34" charset="-122"/>
                <a:ea typeface="微软雅黑" panose="020B0503020204020204" pitchFamily="34" charset="-122"/>
              </a:rPr>
              <a:t>实地交流访问</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89547" y="355624"/>
            <a:ext cx="2412905" cy="984885"/>
          </a:xfrm>
          <a:prstGeom prst="rect">
            <a:avLst/>
          </a:prstGeom>
          <a:noFill/>
        </p:spPr>
        <p:txBody>
          <a:bodyPr wrap="none" rtlCol="0" anchor="ctr">
            <a:spAutoFit/>
          </a:bodyPr>
          <a:lstStyle/>
          <a:p>
            <a:pPr algn="ctr" fontAlgn="base"/>
            <a:r>
              <a:rPr lang="zh-CN" altLang="en-US" sz="4000" b="1" dirty="0">
                <a:solidFill>
                  <a:srgbClr val="C00000"/>
                </a:solidFill>
                <a:latin typeface="微软雅黑" panose="020B0503020204020204" pitchFamily="34" charset="-122"/>
                <a:ea typeface="微软雅黑" panose="020B0503020204020204" pitchFamily="34" charset="-122"/>
              </a:rPr>
              <a:t>专业排名</a:t>
            </a:r>
            <a:br>
              <a:rPr lang="en-US" altLang="zh-CN" sz="4000" b="1" dirty="0">
                <a:solidFill>
                  <a:srgbClr val="C00000"/>
                </a:solidFill>
                <a:latin typeface="微软雅黑" panose="020B0503020204020204" pitchFamily="34" charset="-122"/>
                <a:ea typeface="微软雅黑" panose="020B0503020204020204" pitchFamily="34" charset="-122"/>
              </a:rPr>
            </a:br>
            <a:r>
              <a:rPr lang="en-US" altLang="zh-CN" b="1" dirty="0">
                <a:solidFill>
                  <a:srgbClr val="C00000"/>
                </a:solidFill>
                <a:latin typeface="微软雅黑" panose="020B0503020204020204" pitchFamily="34" charset="-122"/>
                <a:ea typeface="微软雅黑" panose="020B0503020204020204" pitchFamily="34" charset="-122"/>
              </a:rPr>
              <a:t>MAJOR RANKINGS</a:t>
            </a:r>
          </a:p>
        </p:txBody>
      </p:sp>
      <p:sp>
        <p:nvSpPr>
          <p:cNvPr id="5" name="文本框 4"/>
          <p:cNvSpPr txBox="1"/>
          <p:nvPr/>
        </p:nvSpPr>
        <p:spPr>
          <a:xfrm>
            <a:off x="2126112" y="4647839"/>
            <a:ext cx="7677692" cy="1422954"/>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获得国际商学院协会（</a:t>
            </a:r>
            <a:r>
              <a:rPr lang="en-US" altLang="zh-CN" sz="2000" dirty="0">
                <a:latin typeface="微软雅黑" panose="020B0503020204020204" pitchFamily="34" charset="-122"/>
                <a:ea typeface="微软雅黑" panose="020B0503020204020204" pitchFamily="34" charset="-122"/>
              </a:rPr>
              <a:t>AACSB</a:t>
            </a:r>
            <a:r>
              <a:rPr lang="zh-CN" altLang="en-US" sz="2000" dirty="0">
                <a:latin typeface="微软雅黑" panose="020B0503020204020204" pitchFamily="34" charset="-122"/>
                <a:ea typeface="微软雅黑" panose="020B0503020204020204" pitchFamily="34" charset="-122"/>
              </a:rPr>
              <a:t>）官方认证</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获得</a:t>
            </a:r>
            <a:r>
              <a:rPr lang="en-US" altLang="zh-CN" sz="2000" dirty="0">
                <a:latin typeface="微软雅黑" panose="020B0503020204020204" pitchFamily="34" charset="-122"/>
                <a:ea typeface="微软雅黑" panose="020B0503020204020204" pitchFamily="34" charset="-122"/>
              </a:rPr>
              <a:t>21</a:t>
            </a:r>
            <a:r>
              <a:rPr lang="zh-CN" altLang="en-US" sz="2000" dirty="0">
                <a:latin typeface="微软雅黑" panose="020B0503020204020204" pitchFamily="34" charset="-122"/>
                <a:ea typeface="微软雅黑" panose="020B0503020204020204" pitchFamily="34" charset="-122"/>
              </a:rPr>
              <a:t>世纪管理教育与学术联盟（</a:t>
            </a:r>
            <a:r>
              <a:rPr lang="en-US" altLang="zh-CN" sz="2000" dirty="0">
                <a:latin typeface="微软雅黑" panose="020B0503020204020204" pitchFamily="34" charset="-122"/>
                <a:ea typeface="微软雅黑" panose="020B0503020204020204" pitchFamily="34" charset="-122"/>
              </a:rPr>
              <a:t>ABEST21</a:t>
            </a:r>
            <a:r>
              <a:rPr lang="zh-CN" altLang="en-US" sz="2000" dirty="0">
                <a:latin typeface="微软雅黑" panose="020B0503020204020204" pitchFamily="34" charset="-122"/>
                <a:ea typeface="微软雅黑" panose="020B0503020204020204" pitchFamily="34" charset="-122"/>
              </a:rPr>
              <a:t>）官方认证</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获得马来西亚学术资格鉴定机构（</a:t>
            </a:r>
            <a:r>
              <a:rPr lang="en-US" altLang="zh-CN" sz="2000" dirty="0">
                <a:latin typeface="微软雅黑" panose="020B0503020204020204" pitchFamily="34" charset="-122"/>
                <a:ea typeface="微软雅黑" panose="020B0503020204020204" pitchFamily="34" charset="-122"/>
              </a:rPr>
              <a:t>MQA</a:t>
            </a:r>
            <a:r>
              <a:rPr lang="zh-CN" altLang="en-US" sz="2000" dirty="0">
                <a:latin typeface="微软雅黑" panose="020B0503020204020204" pitchFamily="34" charset="-122"/>
                <a:ea typeface="微软雅黑" panose="020B0503020204020204" pitchFamily="34" charset="-122"/>
              </a:rPr>
              <a:t>）认证</a:t>
            </a:r>
            <a:endParaRPr lang="en-US" altLang="zh-CN" sz="200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0000" y="6120000"/>
            <a:ext cx="1211666" cy="594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485" y="1664747"/>
            <a:ext cx="8272946" cy="29830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41448" y="451413"/>
            <a:ext cx="2236510" cy="1077218"/>
          </a:xfrm>
          <a:prstGeom prst="rect">
            <a:avLst/>
          </a:prstGeom>
          <a:noFill/>
        </p:spPr>
        <p:txBody>
          <a:bodyPr wrap="none" rtlCol="0">
            <a:spAutoFit/>
          </a:bodyPr>
          <a:lstStyle/>
          <a:p>
            <a:pPr algn="ctr"/>
            <a:r>
              <a:rPr lang="zh-CN" altLang="en-US" sz="4000" b="1" dirty="0">
                <a:solidFill>
                  <a:srgbClr val="C00000"/>
                </a:solidFill>
                <a:latin typeface="微软雅黑" panose="020B0503020204020204" pitchFamily="34" charset="-122"/>
                <a:ea typeface="微软雅黑" panose="020B0503020204020204" pitchFamily="34" charset="-122"/>
              </a:rPr>
              <a:t>专业介绍</a:t>
            </a:r>
            <a:endParaRPr lang="en-US" altLang="zh-CN" sz="4000" b="1" dirty="0">
              <a:solidFill>
                <a:srgbClr val="C00000"/>
              </a:solidFill>
              <a:latin typeface="微软雅黑" panose="020B0503020204020204" pitchFamily="34" charset="-122"/>
              <a:ea typeface="微软雅黑" panose="020B0503020204020204" pitchFamily="34" charset="-122"/>
            </a:endParaRPr>
          </a:p>
          <a:p>
            <a:pPr algn="ctr"/>
            <a:r>
              <a:rPr lang="en-US" altLang="zh-CN" sz="2400" b="1" dirty="0">
                <a:solidFill>
                  <a:srgbClr val="C00000"/>
                </a:solidFill>
                <a:latin typeface="微软雅黑" panose="020B0503020204020204" pitchFamily="34" charset="-122"/>
                <a:ea typeface="微软雅黑" panose="020B0503020204020204" pitchFamily="34" charset="-122"/>
              </a:rPr>
              <a:t>SPECIALITIES</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26295" y="4680979"/>
            <a:ext cx="10512987" cy="1422954"/>
          </a:xfrm>
          <a:prstGeom prst="rect">
            <a:avLst/>
          </a:prstGeom>
          <a:noFill/>
        </p:spPr>
        <p:txBody>
          <a:bodyPr wrap="square" rtlCol="0">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UKM-GSB</a:t>
            </a:r>
            <a:r>
              <a:rPr lang="zh-CN" altLang="en-US" sz="2000" dirty="0">
                <a:latin typeface="微软雅黑" panose="020B0503020204020204" pitchFamily="34" charset="-122"/>
                <a:ea typeface="微软雅黑" panose="020B0503020204020204" pitchFamily="34" charset="-122"/>
              </a:rPr>
              <a:t>提供的工商管理课程以学术理论为基础，同时注重实践学习，其中与行业相关的知识转移为</a:t>
            </a:r>
            <a:r>
              <a:rPr lang="en-US" altLang="zh-CN" sz="2000" dirty="0">
                <a:latin typeface="微软雅黑" panose="020B0503020204020204" pitchFamily="34" charset="-122"/>
                <a:ea typeface="微软雅黑" panose="020B0503020204020204" pitchFamily="34" charset="-122"/>
              </a:rPr>
              <a:t>MBA</a:t>
            </a:r>
            <a:r>
              <a:rPr lang="zh-CN" altLang="en-US" sz="2000" dirty="0">
                <a:latin typeface="微软雅黑" panose="020B0503020204020204" pitchFamily="34" charset="-122"/>
                <a:ea typeface="微软雅黑" panose="020B0503020204020204" pitchFamily="34" charset="-122"/>
              </a:rPr>
              <a:t>毕业生在各自组织中应用提供了真正的管理解决方案和技术。课程旨在为学生提供商业管理领域的最新知识和技能，使他们能够在商业组织和政府机构中承担管理职责。</a:t>
            </a:r>
            <a:endParaRPr lang="zh-CN" altLang="zh-CN" sz="20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733040" y="1913788"/>
            <a:ext cx="6440182" cy="677108"/>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工商管理硕士（</a:t>
            </a:r>
            <a:r>
              <a:rPr lang="en-US" altLang="zh-CN" sz="2000" dirty="0">
                <a:latin typeface="微软雅黑" panose="020B0503020204020204" pitchFamily="34" charset="-122"/>
                <a:ea typeface="微软雅黑" panose="020B0503020204020204" pitchFamily="34" charset="-122"/>
              </a:rPr>
              <a:t>Master of Business Administration</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0000" y="6120000"/>
            <a:ext cx="1211666" cy="594000"/>
          </a:xfrm>
          <a:prstGeom prst="rect">
            <a:avLst/>
          </a:prstGeom>
        </p:spPr>
      </p:pic>
      <p:pic>
        <p:nvPicPr>
          <p:cNvPr id="11" name="图片 10"/>
          <p:cNvPicPr>
            <a:picLocks noChangeAspect="1"/>
          </p:cNvPicPr>
          <p:nvPr/>
        </p:nvPicPr>
        <p:blipFill>
          <a:blip r:embed="rId4"/>
          <a:stretch>
            <a:fillRect/>
          </a:stretch>
        </p:blipFill>
        <p:spPr>
          <a:xfrm>
            <a:off x="959252" y="2474756"/>
            <a:ext cx="10154856" cy="19084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86053" y="352497"/>
            <a:ext cx="8196346" cy="1200329"/>
          </a:xfrm>
          <a:prstGeom prst="rect">
            <a:avLst/>
          </a:prstGeom>
          <a:noFill/>
        </p:spPr>
        <p:txBody>
          <a:bodyPr wrap="none" rtlCol="0">
            <a:spAutoFit/>
          </a:bodyPr>
          <a:lstStyle/>
          <a:p>
            <a:pPr algn="ctr"/>
            <a:r>
              <a:rPr lang="zh-CN" altLang="en-US" sz="3600" b="1" dirty="0">
                <a:solidFill>
                  <a:srgbClr val="C00000"/>
                </a:solidFill>
                <a:latin typeface="微软雅黑" panose="020B0503020204020204" pitchFamily="34" charset="-122"/>
                <a:ea typeface="微软雅黑" panose="020B0503020204020204" pitchFamily="34" charset="-122"/>
              </a:rPr>
              <a:t>工商管理硕士</a:t>
            </a:r>
            <a:r>
              <a:rPr lang="en-US" altLang="zh-CN" sz="3600" b="1" dirty="0">
                <a:solidFill>
                  <a:srgbClr val="C00000"/>
                </a:solidFill>
                <a:latin typeface="微软雅黑" panose="020B0503020204020204" pitchFamily="34" charset="-122"/>
                <a:ea typeface="微软雅黑" panose="020B0503020204020204" pitchFamily="34" charset="-122"/>
              </a:rPr>
              <a:t> </a:t>
            </a:r>
          </a:p>
          <a:p>
            <a:pPr algn="ctr"/>
            <a:r>
              <a:rPr lang="en-US" altLang="zh-CN" sz="3600" b="1" dirty="0">
                <a:solidFill>
                  <a:srgbClr val="C00000"/>
                </a:solidFill>
                <a:latin typeface="微软雅黑" panose="020B0503020204020204" pitchFamily="34" charset="-122"/>
                <a:ea typeface="微软雅黑" panose="020B0503020204020204" pitchFamily="34" charset="-122"/>
              </a:rPr>
              <a:t>Master of Business Administration</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0000" y="6120000"/>
            <a:ext cx="1211666" cy="594000"/>
          </a:xfrm>
          <a:prstGeom prst="rect">
            <a:avLst/>
          </a:prstGeom>
        </p:spPr>
      </p:pic>
      <p:pic>
        <p:nvPicPr>
          <p:cNvPr id="3" name="图片 2"/>
          <p:cNvPicPr>
            <a:picLocks noChangeAspect="1"/>
          </p:cNvPicPr>
          <p:nvPr/>
        </p:nvPicPr>
        <p:blipFill>
          <a:blip r:embed="rId4"/>
          <a:stretch>
            <a:fillRect/>
          </a:stretch>
        </p:blipFill>
        <p:spPr>
          <a:xfrm>
            <a:off x="7287665" y="2117943"/>
            <a:ext cx="3190476" cy="36666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813" y="1487803"/>
            <a:ext cx="5293635" cy="52970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475480" y="86915"/>
            <a:ext cx="2236510" cy="1015663"/>
          </a:xfrm>
          <a:prstGeom prst="rect">
            <a:avLst/>
          </a:prstGeom>
          <a:noFill/>
        </p:spPr>
        <p:txBody>
          <a:bodyPr wrap="none" rtlCol="0">
            <a:spAutoFit/>
          </a:bodyPr>
          <a:lstStyle/>
          <a:p>
            <a:pPr algn="ctr"/>
            <a:r>
              <a:rPr lang="zh-CN" altLang="en-US" sz="4000" b="1" dirty="0">
                <a:solidFill>
                  <a:srgbClr val="C00000"/>
                </a:solidFill>
                <a:latin typeface="微软雅黑" panose="020B0503020204020204" pitchFamily="34" charset="-122"/>
                <a:ea typeface="微软雅黑" panose="020B0503020204020204" pitchFamily="34" charset="-122"/>
              </a:rPr>
              <a:t>项目</a:t>
            </a:r>
            <a:r>
              <a:rPr lang="zh-CN" altLang="zh-CN" sz="4000" b="1" dirty="0">
                <a:solidFill>
                  <a:srgbClr val="C00000"/>
                </a:solidFill>
                <a:latin typeface="微软雅黑" panose="020B0503020204020204" pitchFamily="34" charset="-122"/>
                <a:ea typeface="微软雅黑" panose="020B0503020204020204" pitchFamily="34" charset="-122"/>
              </a:rPr>
              <a:t>优势</a:t>
            </a:r>
            <a:br>
              <a:rPr lang="en-US" altLang="zh-CN" sz="4000" b="1" dirty="0">
                <a:solidFill>
                  <a:srgbClr val="C00000"/>
                </a:solidFill>
                <a:latin typeface="微软雅黑" panose="020B0503020204020204" pitchFamily="34" charset="-122"/>
                <a:ea typeface="微软雅黑" panose="020B0503020204020204" pitchFamily="34" charset="-122"/>
              </a:rPr>
            </a:br>
            <a:r>
              <a:rPr lang="en-US" altLang="zh-CN" sz="2000" b="1" dirty="0">
                <a:solidFill>
                  <a:srgbClr val="C00000"/>
                </a:solidFill>
                <a:latin typeface="微软雅黑" panose="020B0503020204020204" pitchFamily="34" charset="-122"/>
                <a:ea typeface="微软雅黑" panose="020B0503020204020204" pitchFamily="34" charset="-122"/>
              </a:rPr>
              <a:t>ADVANTAGES</a:t>
            </a:r>
            <a:endParaRPr lang="zh-CN" altLang="zh-CN" sz="2000" b="1" dirty="0">
              <a:solidFill>
                <a:srgbClr val="C0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29657" y="1102578"/>
            <a:ext cx="11331922" cy="5724644"/>
          </a:xfrm>
          <a:prstGeom prst="rect">
            <a:avLst/>
          </a:prstGeom>
          <a:noFill/>
        </p:spPr>
        <p:txBody>
          <a:bodyPr wrap="square"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rPr>
              <a:t>社会环境好</a:t>
            </a:r>
            <a:r>
              <a:rPr lang="zh-CN" altLang="en-US" sz="1600" dirty="0">
                <a:latin typeface="微软雅黑" panose="020B0503020204020204" pitchFamily="34" charset="-122"/>
                <a:ea typeface="微软雅黑" panose="020B0503020204020204" pitchFamily="34" charset="-122"/>
              </a:rPr>
              <a:t>：马来西亚是一个经济水平较高、社会发展稳定的国家，国内风光秀丽、环境优美、治安良好，与周边国家和睦共处，国内个各个种族、各个宗教和谐相处，人民平和热情。</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zh-CN" altLang="en-US" sz="1600" b="1" dirty="0">
                <a:solidFill>
                  <a:schemeClr val="accent2"/>
                </a:solidFill>
                <a:latin typeface="微软雅黑" panose="020B0503020204020204" pitchFamily="34" charset="-122"/>
                <a:ea typeface="微软雅黑" panose="020B0503020204020204" pitchFamily="34" charset="-122"/>
              </a:rPr>
              <a:t>语言环境好</a:t>
            </a:r>
            <a:r>
              <a:rPr lang="zh-CN" altLang="en-US" sz="1600" dirty="0">
                <a:latin typeface="微软雅黑" panose="020B0503020204020204" pitchFamily="34" charset="-122"/>
                <a:ea typeface="微软雅黑" panose="020B0503020204020204" pitchFamily="34" charset="-122"/>
              </a:rPr>
              <a:t>：马来西亚是一个各民族、各国移民混居的国家，国内通行英语和马来语，也有很多人说中文和其他东南亚国家语言，在这样的环境对留学生的语言学习有着很大的帮助，特别是马来西亚的英语普及度高，很多学校采用英语授课。</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zh-CN" altLang="en-US" sz="1600" b="1" dirty="0">
                <a:solidFill>
                  <a:schemeClr val="accent2"/>
                </a:solidFill>
                <a:latin typeface="微软雅黑" panose="020B0503020204020204" pitchFamily="34" charset="-122"/>
                <a:ea typeface="微软雅黑" panose="020B0503020204020204" pitchFamily="34" charset="-122"/>
              </a:rPr>
              <a:t>文凭受认可</a:t>
            </a:r>
            <a:r>
              <a:rPr lang="zh-CN" altLang="en-US" sz="1600" dirty="0">
                <a:latin typeface="微软雅黑" panose="020B0503020204020204" pitchFamily="34" charset="-122"/>
                <a:ea typeface="微软雅黑" panose="020B0503020204020204" pitchFamily="34" charset="-122"/>
              </a:rPr>
              <a:t>：马来西亚国内许多知名大学都属于世界一流的高等学府，另外部分学校所开办的双联和三联课程也得到了世界普遍认可。</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zh-CN" altLang="en-US" sz="1600" b="1" dirty="0">
                <a:solidFill>
                  <a:schemeClr val="accent2"/>
                </a:solidFill>
                <a:latin typeface="微软雅黑" panose="020B0503020204020204" pitchFamily="34" charset="-122"/>
                <a:ea typeface="微软雅黑" panose="020B0503020204020204" pitchFamily="34" charset="-122"/>
              </a:rPr>
              <a:t>就业环境好</a:t>
            </a:r>
            <a:r>
              <a:rPr lang="zh-CN" altLang="en-US" sz="1600" dirty="0">
                <a:latin typeface="微软雅黑" panose="020B0503020204020204" pitchFamily="34" charset="-122"/>
                <a:ea typeface="微软雅黑" panose="020B0503020204020204" pitchFamily="34" charset="-122"/>
              </a:rPr>
              <a:t>：马来西亚是一个经济非常发达的国家，甚至有人说马来西亚聚集了世界上最富有的华人，在马来西亚留学后，留学生将有机会在这些华人开办的企业里就职。</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zh-CN" altLang="en-US" sz="1600" b="1" dirty="0">
                <a:solidFill>
                  <a:schemeClr val="accent2"/>
                </a:solidFill>
                <a:latin typeface="微软雅黑" panose="020B0503020204020204" pitchFamily="34" charset="-122"/>
                <a:ea typeface="微软雅黑" panose="020B0503020204020204" pitchFamily="34" charset="-122"/>
              </a:rPr>
              <a:t>费用较低廉</a:t>
            </a:r>
            <a:r>
              <a:rPr lang="zh-CN" altLang="en-US" sz="1600" dirty="0">
                <a:latin typeface="微软雅黑" panose="020B0503020204020204" pitchFamily="34" charset="-122"/>
                <a:ea typeface="微软雅黑" panose="020B0503020204020204" pitchFamily="34" charset="-122"/>
              </a:rPr>
              <a:t>：马来西亚留学一年所需要花费的学费和生活费不会超过</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万人民币，这仅相当于在欧美留学所需费用的四分之一左右，如果留学生就读的是马来西亚的公立学校，所需花费将会更少，部分中国学生每年仅花费</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万人民币左右。而且马来西亚与欧美发达国家相比生活水平相当但消费水平较低，很适合希望低价留学的留学生。</a:t>
            </a:r>
            <a:endParaRPr lang="en-US" altLang="zh-CN" sz="1600" dirty="0">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马来西亚是“一带一路”建设的重要支点国家，作为东盟排位第三富裕的国家，其经济仅次于新加坡和文莱，城镇人口高达</a:t>
            </a:r>
            <a:r>
              <a:rPr lang="en-US" altLang="zh-CN" sz="1600" dirty="0">
                <a:latin typeface="微软雅黑" panose="020B0503020204020204" pitchFamily="34" charset="-122"/>
                <a:ea typeface="微软雅黑" panose="020B0503020204020204" pitchFamily="34" charset="-122"/>
              </a:rPr>
              <a:t>70%</a:t>
            </a:r>
            <a:r>
              <a:rPr lang="zh-CN" altLang="en-US" sz="1600" dirty="0">
                <a:latin typeface="微软雅黑" panose="020B0503020204020204" pitchFamily="34" charset="-122"/>
                <a:ea typeface="微软雅黑" panose="020B0503020204020204" pitchFamily="34" charset="-122"/>
              </a:rPr>
              <a:t>以上。其主要贸易伙伴为中国、新加坡和美国，中国是马来西亚最重要的合作伙伴，占其外贸市场</a:t>
            </a:r>
            <a:r>
              <a:rPr lang="en-US" altLang="zh-CN" sz="1600" dirty="0">
                <a:latin typeface="微软雅黑" panose="020B0503020204020204" pitchFamily="34" charset="-122"/>
                <a:ea typeface="微软雅黑" panose="020B0503020204020204" pitchFamily="34" charset="-122"/>
              </a:rPr>
              <a:t>17%</a:t>
            </a:r>
            <a:r>
              <a:rPr lang="zh-CN" altLang="en-US" sz="1600" dirty="0">
                <a:latin typeface="微软雅黑" panose="020B0503020204020204" pitchFamily="34" charset="-122"/>
                <a:ea typeface="微软雅黑" panose="020B0503020204020204" pitchFamily="34" charset="-122"/>
              </a:rPr>
              <a:t>的份额。通过中国的“一带一路倡议”，双方的合作将增强双边贸易、投资、劳动技能和专业知识交流。在未来，在中马合作交流及贸易领域势必会需要大量熟悉两国情况的国际化人才。</a:t>
            </a:r>
            <a:endParaRPr lang="en-US" altLang="zh-CN" sz="1600" dirty="0">
              <a:latin typeface="微软雅黑" panose="020B0503020204020204" pitchFamily="34" charset="-122"/>
              <a:ea typeface="微软雅黑" panose="020B0503020204020204" pitchFamily="34" charset="-122"/>
            </a:endParaRPr>
          </a:p>
          <a:p>
            <a:endParaRPr lang="zh-CN" altLang="zh-CN" sz="1600" dirty="0">
              <a:latin typeface="微软雅黑" panose="020B0503020204020204" pitchFamily="34" charset="-122"/>
              <a:ea typeface="微软雅黑" panose="020B0503020204020204" pitchFamily="34" charset="-122"/>
            </a:endParaRPr>
          </a:p>
          <a:p>
            <a:r>
              <a:rPr lang="zh-CN" altLang="zh-CN" sz="1600" dirty="0">
                <a:latin typeface="微软雅黑" panose="020B0503020204020204" pitchFamily="34" charset="-122"/>
                <a:ea typeface="微软雅黑" panose="020B0503020204020204" pitchFamily="34" charset="-122"/>
              </a:rPr>
              <a:t>一直以来很多人都对马来西亚留学有所误解，但其实马来西亚的院校个个都是“潜力股”，在世界排名中也并不逊色于其他传统欧美国家的学校，绝对是您出国留学的绝佳选择！</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87873" y="158640"/>
            <a:ext cx="1826141" cy="954107"/>
          </a:xfrm>
          <a:prstGeom prst="rect">
            <a:avLst/>
          </a:prstGeom>
          <a:noFill/>
        </p:spPr>
        <p:txBody>
          <a:bodyPr wrap="none" rtlCol="0">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rPr>
              <a:t>校园环境</a:t>
            </a:r>
            <a:endParaRPr lang="en-US" altLang="zh-CN" sz="3200" b="1" dirty="0">
              <a:solidFill>
                <a:srgbClr val="C00000"/>
              </a:solidFill>
              <a:latin typeface="微软雅黑" panose="020B0503020204020204" pitchFamily="34" charset="-122"/>
              <a:ea typeface="微软雅黑" panose="020B0503020204020204" pitchFamily="34" charset="-122"/>
            </a:endParaRPr>
          </a:p>
          <a:p>
            <a:pPr algn="ctr"/>
            <a:r>
              <a:rPr lang="en-US" altLang="zh-CN" sz="2400" b="1" dirty="0">
                <a:solidFill>
                  <a:srgbClr val="C00000"/>
                </a:solidFill>
                <a:latin typeface="微软雅黑" panose="020B0503020204020204" pitchFamily="34" charset="-122"/>
                <a:ea typeface="微软雅黑" panose="020B0503020204020204" pitchFamily="34" charset="-122"/>
              </a:rPr>
              <a:t>CAMPUS</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987148" y="1112747"/>
            <a:ext cx="4912635" cy="5029390"/>
          </a:xfrm>
          <a:prstGeom prst="rect">
            <a:avLst/>
          </a:prstGeom>
          <a:noFill/>
        </p:spPr>
        <p:txBody>
          <a:bodyPr wrap="square" rtlCol="0">
            <a:spAutoFit/>
          </a:bodyPr>
          <a:lstStyle/>
          <a:p>
            <a:pPr>
              <a:lnSpc>
                <a:spcPct val="150000"/>
              </a:lnSpc>
            </a:pPr>
            <a:r>
              <a:rPr lang="en-US" altLang="zh-CN" dirty="0">
                <a:latin typeface="微软雅黑" panose="020B0503020204020204" pitchFamily="34" charset="-122"/>
                <a:ea typeface="微软雅黑" panose="020B0503020204020204" pitchFamily="34" charset="-122"/>
              </a:rPr>
              <a:t>UKM</a:t>
            </a:r>
            <a:r>
              <a:rPr lang="zh-CN" altLang="en-US" dirty="0">
                <a:latin typeface="微软雅黑" panose="020B0503020204020204" pitchFamily="34" charset="-122"/>
                <a:ea typeface="微软雅黑" panose="020B0503020204020204" pitchFamily="34" charset="-122"/>
              </a:rPr>
              <a:t>主校区位于雪兰莪州万宜新镇（</a:t>
            </a:r>
            <a:r>
              <a:rPr lang="en-US" altLang="zh-CN" dirty="0">
                <a:latin typeface="微软雅黑" panose="020B0503020204020204" pitchFamily="34" charset="-122"/>
                <a:ea typeface="微软雅黑" panose="020B0503020204020204" pitchFamily="34" charset="-122"/>
              </a:rPr>
              <a:t>Bandar </a:t>
            </a:r>
            <a:r>
              <a:rPr lang="en-US" altLang="zh-CN" dirty="0" err="1">
                <a:latin typeface="微软雅黑" panose="020B0503020204020204" pitchFamily="34" charset="-122"/>
                <a:ea typeface="微软雅黑" panose="020B0503020204020204" pitchFamily="34" charset="-122"/>
              </a:rPr>
              <a:t>Baru</a:t>
            </a:r>
            <a:r>
              <a:rPr lang="en-US" altLang="zh-CN" dirty="0">
                <a:latin typeface="微软雅黑" panose="020B0503020204020204" pitchFamily="34" charset="-122"/>
                <a:ea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rPr>
              <a:t>Bangi</a:t>
            </a:r>
            <a:r>
              <a:rPr lang="zh-CN" altLang="en-US" dirty="0">
                <a:latin typeface="微软雅黑" panose="020B0503020204020204" pitchFamily="34" charset="-122"/>
                <a:ea typeface="微软雅黑" panose="020B0503020204020204" pitchFamily="34" charset="-122"/>
              </a:rPr>
              <a:t>），占地面积</a:t>
            </a:r>
            <a:r>
              <a:rPr lang="en-US" altLang="zh-CN" dirty="0">
                <a:latin typeface="微软雅黑" panose="020B0503020204020204" pitchFamily="34" charset="-122"/>
                <a:ea typeface="微软雅黑" panose="020B0503020204020204" pitchFamily="34" charset="-122"/>
              </a:rPr>
              <a:t>1096</a:t>
            </a:r>
            <a:r>
              <a:rPr lang="zh-CN" altLang="en-US" dirty="0">
                <a:latin typeface="微软雅黑" panose="020B0503020204020204" pitchFamily="34" charset="-122"/>
                <a:ea typeface="微软雅黑" panose="020B0503020204020204" pitchFamily="34" charset="-122"/>
              </a:rPr>
              <a:t>公顷（</a:t>
            </a:r>
            <a:r>
              <a:rPr lang="en-US" altLang="zh-CN" dirty="0">
                <a:latin typeface="微软雅黑" panose="020B0503020204020204" pitchFamily="34" charset="-122"/>
                <a:ea typeface="微软雅黑" panose="020B0503020204020204" pitchFamily="34" charset="-122"/>
              </a:rPr>
              <a:t>16440</a:t>
            </a:r>
            <a:r>
              <a:rPr lang="zh-CN" altLang="en-US" dirty="0">
                <a:latin typeface="微软雅黑" panose="020B0503020204020204" pitchFamily="34" charset="-122"/>
                <a:ea typeface="微软雅黑" panose="020B0503020204020204" pitchFamily="34" charset="-122"/>
              </a:rPr>
              <a:t>亩）。</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为了方便学生温习功课，</a:t>
            </a:r>
            <a:r>
              <a:rPr lang="en-US" altLang="zh-CN" dirty="0">
                <a:latin typeface="微软雅黑" panose="020B0503020204020204" pitchFamily="34" charset="-122"/>
                <a:ea typeface="微软雅黑" panose="020B0503020204020204" pitchFamily="34" charset="-122"/>
              </a:rPr>
              <a:t>UKM</a:t>
            </a:r>
            <a:r>
              <a:rPr lang="zh-CN" altLang="en-US" dirty="0">
                <a:latin typeface="微软雅黑" panose="020B0503020204020204" pitchFamily="34" charset="-122"/>
                <a:ea typeface="微软雅黑" panose="020B0503020204020204" pitchFamily="34" charset="-122"/>
              </a:rPr>
              <a:t>设置了</a:t>
            </a:r>
            <a:r>
              <a:rPr lang="en-US" altLang="zh-CN" dirty="0">
                <a:latin typeface="微软雅黑" panose="020B0503020204020204" pitchFamily="34" charset="-122"/>
                <a:ea typeface="微软雅黑" panose="020B0503020204020204" pitchFamily="34" charset="-122"/>
              </a:rPr>
              <a:t>24</a:t>
            </a:r>
            <a:r>
              <a:rPr lang="zh-CN" altLang="en-US" dirty="0">
                <a:latin typeface="微软雅黑" panose="020B0503020204020204" pitchFamily="34" charset="-122"/>
                <a:ea typeface="微软雅黑" panose="020B0503020204020204" pitchFamily="34" charset="-122"/>
              </a:rPr>
              <a:t>小时温习空间。</a:t>
            </a:r>
            <a:r>
              <a:rPr lang="en-US" altLang="zh-CN" dirty="0">
                <a:latin typeface="微软雅黑" panose="020B0503020204020204" pitchFamily="34" charset="-122"/>
                <a:ea typeface="微软雅黑" panose="020B0503020204020204" pitchFamily="34" charset="-122"/>
              </a:rPr>
              <a:t>UKM</a:t>
            </a:r>
            <a:r>
              <a:rPr lang="zh-CN" altLang="en-US" dirty="0">
                <a:latin typeface="微软雅黑" panose="020B0503020204020204" pitchFamily="34" charset="-122"/>
                <a:ea typeface="微软雅黑" panose="020B0503020204020204" pitchFamily="34" charset="-122"/>
              </a:rPr>
              <a:t>总校也提供了很多设施给学生们，为学生们带来了许多便利。位于校园中心的</a:t>
            </a:r>
            <a:r>
              <a:rPr lang="en-US" altLang="zh-CN" dirty="0" err="1">
                <a:latin typeface="微软雅黑" panose="020B0503020204020204" pitchFamily="34" charset="-122"/>
                <a:ea typeface="微软雅黑" panose="020B0503020204020204" pitchFamily="34" charset="-122"/>
              </a:rPr>
              <a:t>Pusanika</a:t>
            </a:r>
            <a:r>
              <a:rPr lang="zh-CN" altLang="en-US" dirty="0">
                <a:latin typeface="微软雅黑" panose="020B0503020204020204" pitchFamily="34" charset="-122"/>
                <a:ea typeface="微软雅黑" panose="020B0503020204020204" pitchFamily="34" charset="-122"/>
              </a:rPr>
              <a:t>是国大最热闹的地方之一。</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此外，国大总校也有大学医疗中心</a:t>
            </a:r>
            <a:r>
              <a:rPr lang="en-US"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Pusat</a:t>
            </a:r>
            <a:r>
              <a:rPr lang="en-US" altLang="zh-CN" dirty="0">
                <a:latin typeface="微软雅黑" panose="020B0503020204020204" pitchFamily="34" charset="-122"/>
                <a:ea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rPr>
              <a:t>Kesihatan</a:t>
            </a:r>
            <a:r>
              <a:rPr lang="en-US" altLang="zh-CN" dirty="0">
                <a:latin typeface="微软雅黑" panose="020B0503020204020204" pitchFamily="34" charset="-122"/>
                <a:ea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rPr>
              <a:t>Universiti</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来提供医疗服务以及牙科服务。校里也设有了</a:t>
            </a:r>
            <a:r>
              <a:rPr lang="en-US" altLang="zh-CN" dirty="0" err="1">
                <a:latin typeface="微软雅黑" panose="020B0503020204020204" pitchFamily="34" charset="-122"/>
                <a:ea typeface="微软雅黑" panose="020B0503020204020204" pitchFamily="34" charset="-122"/>
              </a:rPr>
              <a:t>Maybank</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Bank Islam</a:t>
            </a:r>
            <a:r>
              <a:rPr lang="zh-CN" altLang="en-US" dirty="0">
                <a:latin typeface="微软雅黑" panose="020B0503020204020204" pitchFamily="34" charset="-122"/>
                <a:ea typeface="微软雅黑" panose="020B0503020204020204" pitchFamily="34" charset="-122"/>
              </a:rPr>
              <a:t>和</a:t>
            </a:r>
            <a:r>
              <a:rPr lang="en-US" altLang="zh-CN" dirty="0">
                <a:latin typeface="微软雅黑" panose="020B0503020204020204" pitchFamily="34" charset="-122"/>
                <a:ea typeface="微软雅黑" panose="020B0503020204020204" pitchFamily="34" charset="-122"/>
              </a:rPr>
              <a:t>CIMB Bank</a:t>
            </a:r>
            <a:r>
              <a:rPr lang="zh-CN" altLang="en-US" dirty="0">
                <a:latin typeface="微软雅黑" panose="020B0503020204020204" pitchFamily="34" charset="-122"/>
                <a:ea typeface="微软雅黑" panose="020B0503020204020204" pitchFamily="34" charset="-122"/>
              </a:rPr>
              <a:t>的提款机。各个学院和宿舍也有提供复印及打印服务的店面。</a:t>
            </a:r>
            <a:endParaRPr lang="en-US" altLang="zh-CN"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0000" y="6120000"/>
            <a:ext cx="1211666" cy="594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21"/>
            <a:ext cx="6944810" cy="69448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75396" y="179912"/>
            <a:ext cx="5329646" cy="5940088"/>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大学拥有一座东南亚最大及藏书量最多的大学图书馆，馆内设备齐全，所有的管理都采用电脑系统。</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校园里提供各种便利设施，如邮局、银行、商店、餐厅、各团体活动室、学生事务中心、医疗中心等等，为学生提供各种生活和娱乐的必要设施和服务。</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大学的休闲俱乐部里有一个具国际水准的游泳池及一个 </a:t>
            </a:r>
            <a:r>
              <a:rPr lang="en-US" altLang="zh-CN" sz="2000" dirty="0">
                <a:latin typeface="微软雅黑" panose="020B0503020204020204" pitchFamily="34" charset="-122"/>
                <a:ea typeface="微软雅黑" panose="020B0503020204020204" pitchFamily="34" charset="-122"/>
              </a:rPr>
              <a:t>18 </a:t>
            </a:r>
            <a:r>
              <a:rPr lang="zh-CN" altLang="en-US" sz="2000" dirty="0">
                <a:latin typeface="微软雅黑" panose="020B0503020204020204" pitchFamily="34" charset="-122"/>
                <a:ea typeface="微软雅黑" panose="020B0503020204020204" pitchFamily="34" charset="-122"/>
              </a:rPr>
              <a:t>洞的高尔夫球场，对学生以及社会开放。</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校园内备有各式各样的运动设施和场所，如足球、羽毛球、网球、排球、篮球、棒球、橄榄球等。</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由于校园面积庞大，为了方便学生在校园里的学习和生活，大学在校园内提供公交车服务。</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0000" y="6120000"/>
            <a:ext cx="1211666" cy="594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6192456" cy="68851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1148" y="322484"/>
            <a:ext cx="3262432" cy="1015663"/>
          </a:xfrm>
          <a:prstGeom prst="rect">
            <a:avLst/>
          </a:prstGeom>
          <a:noFill/>
        </p:spPr>
        <p:txBody>
          <a:bodyPr wrap="none" rtlCol="0">
            <a:spAutoFit/>
          </a:bodyPr>
          <a:lstStyle/>
          <a:p>
            <a:pPr algn="ctr"/>
            <a:r>
              <a:rPr lang="zh-CN" altLang="en-US" sz="4000" b="1" dirty="0">
                <a:solidFill>
                  <a:srgbClr val="C00000"/>
                </a:solidFill>
                <a:latin typeface="微软雅黑" panose="020B0503020204020204" pitchFamily="34" charset="-122"/>
                <a:ea typeface="微软雅黑" panose="020B0503020204020204" pitchFamily="34" charset="-122"/>
              </a:rPr>
              <a:t>马来西亚简介</a:t>
            </a:r>
            <a:br>
              <a:rPr lang="en-US" altLang="zh-CN" sz="4000" b="1" dirty="0">
                <a:solidFill>
                  <a:srgbClr val="C00000"/>
                </a:solidFill>
                <a:latin typeface="微软雅黑" panose="020B0503020204020204" pitchFamily="34" charset="-122"/>
                <a:ea typeface="微软雅黑" panose="020B0503020204020204" pitchFamily="34" charset="-122"/>
              </a:rPr>
            </a:br>
            <a:r>
              <a:rPr lang="en-US" altLang="zh-CN" sz="2000" b="1" dirty="0">
                <a:solidFill>
                  <a:srgbClr val="C00000"/>
                </a:solidFill>
                <a:latin typeface="微软雅黑" panose="020B0503020204020204" pitchFamily="34" charset="-122"/>
                <a:ea typeface="微软雅黑" panose="020B0503020204020204" pitchFamily="34" charset="-122"/>
              </a:rPr>
              <a:t>ABOUT MALAYSIA</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00942" y="1456320"/>
            <a:ext cx="11562507" cy="5016758"/>
          </a:xfrm>
          <a:prstGeom prst="rect">
            <a:avLst/>
          </a:prstGeom>
          <a:noFill/>
        </p:spPr>
        <p:txBody>
          <a:bodyPr wrap="square" rtlCol="0">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马来西亚（马来语、英语：</a:t>
            </a:r>
            <a:r>
              <a:rPr lang="en-US" altLang="zh-CN" sz="1600" b="1" dirty="0">
                <a:solidFill>
                  <a:srgbClr val="C00000"/>
                </a:solidFill>
                <a:latin typeface="微软雅黑" panose="020B0503020204020204" pitchFamily="34" charset="-122"/>
                <a:ea typeface="微软雅黑" panose="020B0503020204020204" pitchFamily="34" charset="-122"/>
              </a:rPr>
              <a:t>Malaysia</a:t>
            </a:r>
            <a:r>
              <a:rPr lang="zh-CN" altLang="en-US" sz="1600" b="1" dirty="0">
                <a:solidFill>
                  <a:srgbClr val="C0000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，简称大马，是</a:t>
            </a:r>
            <a:r>
              <a:rPr lang="zh-CN" altLang="en-US" sz="1600" b="1" dirty="0">
                <a:solidFill>
                  <a:srgbClr val="C00000"/>
                </a:solidFill>
                <a:latin typeface="微软雅黑" panose="020B0503020204020204" pitchFamily="34" charset="-122"/>
                <a:ea typeface="微软雅黑" panose="020B0503020204020204" pitchFamily="34" charset="-122"/>
              </a:rPr>
              <a:t>君主立宪联邦制</a:t>
            </a:r>
            <a:r>
              <a:rPr lang="zh-CN" altLang="en-US" sz="1600" dirty="0">
                <a:latin typeface="微软雅黑" panose="020B0503020204020204" pitchFamily="34" charset="-122"/>
                <a:ea typeface="微软雅黑" panose="020B0503020204020204" pitchFamily="34" charset="-122"/>
              </a:rPr>
              <a:t>国家，首都</a:t>
            </a:r>
            <a:r>
              <a:rPr lang="zh-CN" altLang="en-US" sz="1600" b="1" dirty="0">
                <a:solidFill>
                  <a:srgbClr val="C00000"/>
                </a:solidFill>
                <a:latin typeface="微软雅黑" panose="020B0503020204020204" pitchFamily="34" charset="-122"/>
                <a:ea typeface="微软雅黑" panose="020B0503020204020204" pitchFamily="34" charset="-122"/>
              </a:rPr>
              <a:t>吉隆坡（</a:t>
            </a:r>
            <a:r>
              <a:rPr lang="en-US" altLang="zh-CN" sz="1600" b="1" dirty="0">
                <a:solidFill>
                  <a:srgbClr val="C00000"/>
                </a:solidFill>
                <a:latin typeface="微软雅黑" panose="020B0503020204020204" pitchFamily="34" charset="-122"/>
                <a:ea typeface="微软雅黑" panose="020B0503020204020204" pitchFamily="34" charset="-122"/>
              </a:rPr>
              <a:t>Kuala Lumpur</a:t>
            </a:r>
            <a:r>
              <a:rPr lang="zh-CN" altLang="en-US" sz="1600" b="1" dirty="0">
                <a:solidFill>
                  <a:srgbClr val="C0000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，联邦政府行政中心</a:t>
            </a:r>
            <a:r>
              <a:rPr lang="zh-CN" altLang="en-US" sz="1600" b="1" dirty="0">
                <a:solidFill>
                  <a:srgbClr val="C00000"/>
                </a:solidFill>
                <a:latin typeface="微软雅黑" panose="020B0503020204020204" pitchFamily="34" charset="-122"/>
                <a:ea typeface="微软雅黑" panose="020B0503020204020204" pitchFamily="34" charset="-122"/>
              </a:rPr>
              <a:t>布城（</a:t>
            </a:r>
            <a:r>
              <a:rPr lang="en-US" altLang="zh-CN" sz="1600" b="1" dirty="0">
                <a:solidFill>
                  <a:srgbClr val="C00000"/>
                </a:solidFill>
                <a:latin typeface="微软雅黑" panose="020B0503020204020204" pitchFamily="34" charset="-122"/>
                <a:ea typeface="微软雅黑" panose="020B0503020204020204" pitchFamily="34" charset="-122"/>
              </a:rPr>
              <a:t>Putrajaya</a:t>
            </a:r>
            <a:r>
              <a:rPr lang="zh-CN" altLang="en-US" sz="1600" b="1" dirty="0">
                <a:solidFill>
                  <a:srgbClr val="C0000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。全国分为</a:t>
            </a:r>
            <a:r>
              <a:rPr lang="en-US" altLang="zh-CN" sz="1600" dirty="0">
                <a:latin typeface="微软雅黑" panose="020B0503020204020204" pitchFamily="34" charset="-122"/>
                <a:ea typeface="微软雅黑" panose="020B0503020204020204" pitchFamily="34" charset="-122"/>
              </a:rPr>
              <a:t>13</a:t>
            </a:r>
            <a:r>
              <a:rPr lang="zh-CN" altLang="en-US" sz="1600" dirty="0">
                <a:latin typeface="微软雅黑" panose="020B0503020204020204" pitchFamily="34" charset="-122"/>
                <a:ea typeface="微软雅黑" panose="020B0503020204020204" pitchFamily="34" charset="-122"/>
              </a:rPr>
              <a:t>个州和</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个联邦直辖区，全国面积共</a:t>
            </a:r>
            <a:r>
              <a:rPr lang="en-US" altLang="zh-CN" sz="1600" dirty="0">
                <a:latin typeface="微软雅黑" panose="020B0503020204020204" pitchFamily="34" charset="-122"/>
                <a:ea typeface="微软雅黑" panose="020B0503020204020204" pitchFamily="34" charset="-122"/>
              </a:rPr>
              <a:t>33</a:t>
            </a:r>
            <a:r>
              <a:rPr lang="zh-CN" altLang="en-US" sz="1600" dirty="0">
                <a:latin typeface="微软雅黑" panose="020B0503020204020204" pitchFamily="34" charset="-122"/>
                <a:ea typeface="微软雅黑" panose="020B0503020204020204" pitchFamily="34" charset="-122"/>
              </a:rPr>
              <a:t>万平方公里 。位于东南亚，国土被南中国海分隔成东、西两部分，即马来半岛（西马）和加里曼丹岛北部（东马），人口</a:t>
            </a:r>
            <a:r>
              <a:rPr lang="en-US" altLang="zh-CN" sz="1600" dirty="0">
                <a:latin typeface="微软雅黑" panose="020B0503020204020204" pitchFamily="34" charset="-122"/>
                <a:ea typeface="微软雅黑" panose="020B0503020204020204" pitchFamily="34" charset="-122"/>
              </a:rPr>
              <a:t>3268</a:t>
            </a:r>
            <a:r>
              <a:rPr lang="zh-CN" altLang="en-US" sz="1600" dirty="0">
                <a:latin typeface="微软雅黑" panose="020B0503020204020204" pitchFamily="34" charset="-122"/>
                <a:ea typeface="微软雅黑" panose="020B0503020204020204" pitchFamily="34" charset="-122"/>
              </a:rPr>
              <a:t>万，其中马来人</a:t>
            </a:r>
            <a:r>
              <a:rPr lang="en-US" altLang="zh-CN" sz="1600" dirty="0">
                <a:latin typeface="微软雅黑" panose="020B0503020204020204" pitchFamily="34" charset="-122"/>
                <a:ea typeface="微软雅黑" panose="020B0503020204020204" pitchFamily="34" charset="-122"/>
              </a:rPr>
              <a:t>69.1%</a:t>
            </a:r>
            <a:r>
              <a:rPr lang="zh-CN" altLang="en-US" sz="1600" dirty="0">
                <a:latin typeface="微软雅黑" panose="020B0503020204020204" pitchFamily="34" charset="-122"/>
                <a:ea typeface="微软雅黑" panose="020B0503020204020204" pitchFamily="34" charset="-122"/>
              </a:rPr>
              <a:t>，华人</a:t>
            </a:r>
            <a:r>
              <a:rPr lang="en-US" altLang="zh-CN" sz="1600" dirty="0">
                <a:latin typeface="微软雅黑" panose="020B0503020204020204" pitchFamily="34" charset="-122"/>
                <a:ea typeface="微软雅黑" panose="020B0503020204020204" pitchFamily="34" charset="-122"/>
              </a:rPr>
              <a:t>23%</a:t>
            </a:r>
            <a:r>
              <a:rPr lang="zh-CN" altLang="en-US" sz="1600" dirty="0">
                <a:latin typeface="微软雅黑" panose="020B0503020204020204" pitchFamily="34" charset="-122"/>
                <a:ea typeface="微软雅黑" panose="020B0503020204020204" pitchFamily="34" charset="-122"/>
              </a:rPr>
              <a:t>，印度裔</a:t>
            </a:r>
            <a:r>
              <a:rPr lang="en-US" altLang="zh-CN" sz="1600" dirty="0">
                <a:latin typeface="微软雅黑" panose="020B0503020204020204" pitchFamily="34" charset="-122"/>
                <a:ea typeface="微软雅黑" panose="020B0503020204020204" pitchFamily="34" charset="-122"/>
              </a:rPr>
              <a:t>6.9%</a:t>
            </a:r>
            <a:r>
              <a:rPr lang="zh-CN" altLang="en-US" sz="1600" dirty="0">
                <a:latin typeface="微软雅黑" panose="020B0503020204020204" pitchFamily="34" charset="-122"/>
                <a:ea typeface="微软雅黑" panose="020B0503020204020204" pitchFamily="34" charset="-122"/>
              </a:rPr>
              <a:t>，其他</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。官方语言为</a:t>
            </a:r>
            <a:r>
              <a:rPr lang="zh-CN" altLang="en-US" sz="1600" b="1" dirty="0">
                <a:solidFill>
                  <a:srgbClr val="C00000"/>
                </a:solidFill>
                <a:latin typeface="微软雅黑" panose="020B0503020204020204" pitchFamily="34" charset="-122"/>
                <a:ea typeface="微软雅黑" panose="020B0503020204020204" pitchFamily="34" charset="-122"/>
              </a:rPr>
              <a:t>马来语</a:t>
            </a:r>
            <a:r>
              <a:rPr lang="zh-CN" altLang="en-US" sz="1600" dirty="0">
                <a:latin typeface="微软雅黑" panose="020B0503020204020204" pitchFamily="34" charset="-122"/>
                <a:ea typeface="微软雅黑" panose="020B0503020204020204" pitchFamily="34" charset="-122"/>
              </a:rPr>
              <a:t>，货币马来西亚</a:t>
            </a:r>
            <a:r>
              <a:rPr lang="zh-CN" altLang="en-US" sz="1600" b="1" dirty="0">
                <a:solidFill>
                  <a:srgbClr val="C00000"/>
                </a:solidFill>
                <a:latin typeface="微软雅黑" panose="020B0503020204020204" pitchFamily="34" charset="-122"/>
                <a:ea typeface="微软雅黑" panose="020B0503020204020204" pitchFamily="34" charset="-122"/>
              </a:rPr>
              <a:t>令吉</a:t>
            </a:r>
            <a:r>
              <a:rPr lang="en-US" altLang="zh-CN" sz="1600" b="1" dirty="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林吉特（</a:t>
            </a:r>
            <a:r>
              <a:rPr lang="en-US" altLang="zh-CN" sz="1600" b="1" dirty="0">
                <a:solidFill>
                  <a:srgbClr val="C00000"/>
                </a:solidFill>
                <a:latin typeface="微软雅黑" panose="020B0503020204020204" pitchFamily="34" charset="-122"/>
                <a:ea typeface="微软雅黑" panose="020B0503020204020204" pitchFamily="34" charset="-122"/>
              </a:rPr>
              <a:t>MYR</a:t>
            </a:r>
            <a:r>
              <a:rPr lang="zh-CN" altLang="en-US" sz="1600" b="1" dirty="0">
                <a:solidFill>
                  <a:srgbClr val="C0000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，法律体系为</a:t>
            </a:r>
            <a:r>
              <a:rPr lang="zh-CN" altLang="en-US" sz="1600" b="1" dirty="0">
                <a:solidFill>
                  <a:srgbClr val="C00000"/>
                </a:solidFill>
                <a:latin typeface="微软雅黑" panose="020B0503020204020204" pitchFamily="34" charset="-122"/>
                <a:ea typeface="微软雅黑" panose="020B0503020204020204" pitchFamily="34" charset="-122"/>
              </a:rPr>
              <a:t>英美法系</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马来西亚位于赤道附近，属于</a:t>
            </a:r>
            <a:r>
              <a:rPr lang="zh-CN" altLang="en-US" sz="1600" dirty="0">
                <a:solidFill>
                  <a:srgbClr val="C00000"/>
                </a:solidFill>
                <a:latin typeface="微软雅黑" panose="020B0503020204020204" pitchFamily="34" charset="-122"/>
                <a:ea typeface="微软雅黑" panose="020B0503020204020204" pitchFamily="34" charset="-122"/>
              </a:rPr>
              <a:t>热带雨林气候</a:t>
            </a:r>
            <a:r>
              <a:rPr lang="zh-CN" altLang="en-US" sz="1600" dirty="0">
                <a:latin typeface="微软雅黑" panose="020B0503020204020204" pitchFamily="34" charset="-122"/>
                <a:ea typeface="微软雅黑" panose="020B0503020204020204" pitchFamily="34" charset="-122"/>
              </a:rPr>
              <a:t>和</a:t>
            </a:r>
            <a:r>
              <a:rPr lang="zh-CN" altLang="en-US" sz="1600" dirty="0">
                <a:solidFill>
                  <a:srgbClr val="C00000"/>
                </a:solidFill>
                <a:latin typeface="微软雅黑" panose="020B0503020204020204" pitchFamily="34" charset="-122"/>
                <a:ea typeface="微软雅黑" panose="020B0503020204020204" pitchFamily="34" charset="-122"/>
              </a:rPr>
              <a:t>热带季风气候</a:t>
            </a:r>
            <a:r>
              <a:rPr lang="zh-CN" altLang="en-US" sz="1600" dirty="0">
                <a:latin typeface="微软雅黑" panose="020B0503020204020204" pitchFamily="34" charset="-122"/>
                <a:ea typeface="微软雅黑" panose="020B0503020204020204" pitchFamily="34" charset="-122"/>
              </a:rPr>
              <a:t>，无明显四季之分，年温差变化极小，平均温度在</a:t>
            </a:r>
            <a:r>
              <a:rPr lang="en-US" altLang="zh-CN" sz="1600" dirty="0">
                <a:latin typeface="微软雅黑" panose="020B0503020204020204" pitchFamily="34" charset="-122"/>
                <a:ea typeface="微软雅黑" panose="020B0503020204020204" pitchFamily="34" charset="-122"/>
              </a:rPr>
              <a:t>26℃</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之间、全年雨量充沛，</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月至</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月以及</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月至次年</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月是雨季。内地山区年均气温</a:t>
            </a:r>
            <a:r>
              <a:rPr lang="en-US" altLang="zh-CN" sz="1600" dirty="0">
                <a:latin typeface="微软雅黑" panose="020B0503020204020204" pitchFamily="34" charset="-122"/>
                <a:ea typeface="微软雅黑" panose="020B0503020204020204" pitchFamily="34" charset="-122"/>
              </a:rPr>
              <a:t>22℃</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28℃</a:t>
            </a:r>
            <a:r>
              <a:rPr lang="zh-CN" altLang="en-US" sz="1600" dirty="0">
                <a:latin typeface="微软雅黑" panose="020B0503020204020204" pitchFamily="34" charset="-122"/>
                <a:ea typeface="微软雅黑" panose="020B0503020204020204" pitchFamily="34" charset="-122"/>
              </a:rPr>
              <a:t>，沿海平原为</a:t>
            </a:r>
            <a:r>
              <a:rPr lang="en-US" altLang="zh-CN" sz="1600" dirty="0">
                <a:latin typeface="微软雅黑" panose="020B0503020204020204" pitchFamily="34" charset="-122"/>
                <a:ea typeface="微软雅黑" panose="020B0503020204020204" pitchFamily="34" charset="-122"/>
              </a:rPr>
              <a:t>25℃</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马来西亚是个多民族、多元文化国家，官方宗教为</a:t>
            </a:r>
            <a:r>
              <a:rPr lang="zh-CN" altLang="en-US" sz="1600" dirty="0">
                <a:solidFill>
                  <a:srgbClr val="C00000"/>
                </a:solidFill>
                <a:latin typeface="微软雅黑" panose="020B0503020204020204" pitchFamily="34" charset="-122"/>
                <a:ea typeface="微软雅黑" panose="020B0503020204020204" pitchFamily="34" charset="-122"/>
              </a:rPr>
              <a:t>伊斯兰教</a:t>
            </a:r>
            <a:r>
              <a:rPr lang="en-US" altLang="zh-CN" sz="1600" dirty="0">
                <a:solidFill>
                  <a:srgbClr val="C00000"/>
                </a:solidFill>
                <a:latin typeface="微软雅黑" panose="020B0503020204020204" pitchFamily="34" charset="-122"/>
                <a:ea typeface="微软雅黑" panose="020B0503020204020204" pitchFamily="34" charset="-122"/>
              </a:rPr>
              <a:t>(</a:t>
            </a:r>
            <a:r>
              <a:rPr lang="zh-CN" altLang="en-US" sz="1600" dirty="0">
                <a:solidFill>
                  <a:srgbClr val="C00000"/>
                </a:solidFill>
                <a:latin typeface="微软雅黑" panose="020B0503020204020204" pitchFamily="34" charset="-122"/>
                <a:ea typeface="微软雅黑" panose="020B0503020204020204" pitchFamily="34" charset="-122"/>
              </a:rPr>
              <a:t>逊尼派</a:t>
            </a:r>
            <a:r>
              <a:rPr lang="en-US" altLang="zh-CN" sz="1600" dirty="0">
                <a:solidFill>
                  <a:srgbClr val="C0000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。马来西亚是</a:t>
            </a:r>
            <a:r>
              <a:rPr lang="zh-CN" altLang="en-US" sz="1600" dirty="0">
                <a:solidFill>
                  <a:srgbClr val="C00000"/>
                </a:solidFill>
                <a:latin typeface="微软雅黑" panose="020B0503020204020204" pitchFamily="34" charset="-122"/>
                <a:ea typeface="微软雅黑" panose="020B0503020204020204" pitchFamily="34" charset="-122"/>
              </a:rPr>
              <a:t>资本主义国家</a:t>
            </a:r>
            <a:r>
              <a:rPr lang="zh-CN" altLang="en-US" sz="1600" dirty="0">
                <a:latin typeface="微软雅黑" panose="020B0503020204020204" pitchFamily="34" charset="-122"/>
                <a:ea typeface="微软雅黑" panose="020B0503020204020204" pitchFamily="34" charset="-122"/>
              </a:rPr>
              <a:t>，其经济在</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世纪</a:t>
            </a:r>
            <a:r>
              <a:rPr lang="en-US" altLang="zh-CN" sz="1600" dirty="0">
                <a:latin typeface="微软雅黑" panose="020B0503020204020204" pitchFamily="34" charset="-122"/>
                <a:ea typeface="微软雅黑" panose="020B0503020204020204" pitchFamily="34" charset="-122"/>
              </a:rPr>
              <a:t>90</a:t>
            </a:r>
            <a:r>
              <a:rPr lang="zh-CN" altLang="en-US" sz="1600" dirty="0">
                <a:latin typeface="微软雅黑" panose="020B0503020204020204" pitchFamily="34" charset="-122"/>
                <a:ea typeface="微软雅黑" panose="020B0503020204020204" pitchFamily="34" charset="-122"/>
              </a:rPr>
              <a:t>年代突飞猛进，为亚洲四小虎之一，已成为亚洲地区引人注目的多元化新兴工业国家和世界新兴市场经济体。国家实施马来族和原住民优先的新经济政策。</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马来西亚的</a:t>
            </a:r>
            <a:r>
              <a:rPr lang="zh-CN" altLang="en-US" sz="1600" dirty="0">
                <a:solidFill>
                  <a:srgbClr val="C00000"/>
                </a:solidFill>
                <a:latin typeface="微软雅黑" panose="020B0503020204020204" pitchFamily="34" charset="-122"/>
                <a:ea typeface="微软雅黑" panose="020B0503020204020204" pitchFamily="34" charset="-122"/>
              </a:rPr>
              <a:t>物价</a:t>
            </a:r>
            <a:r>
              <a:rPr lang="zh-CN" altLang="en-US" sz="1600" dirty="0">
                <a:latin typeface="微软雅黑" panose="020B0503020204020204" pitchFamily="34" charset="-122"/>
                <a:ea typeface="微软雅黑" panose="020B0503020204020204" pitchFamily="34" charset="-122"/>
              </a:rPr>
              <a:t>是邻国新加坡的</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左右。</a:t>
            </a:r>
            <a:r>
              <a:rPr lang="zh-CN" altLang="en-US" sz="1600" dirty="0">
                <a:solidFill>
                  <a:srgbClr val="C00000"/>
                </a:solidFill>
                <a:latin typeface="微软雅黑" panose="020B0503020204020204" pitchFamily="34" charset="-122"/>
                <a:ea typeface="微软雅黑" panose="020B0503020204020204" pitchFamily="34" charset="-122"/>
              </a:rPr>
              <a:t>外出用餐</a:t>
            </a:r>
            <a:r>
              <a:rPr lang="zh-CN" altLang="en-US" sz="1600" dirty="0">
                <a:latin typeface="微软雅黑" panose="020B0503020204020204" pitchFamily="34" charset="-122"/>
                <a:ea typeface="微软雅黑" panose="020B0503020204020204" pitchFamily="34" charset="-122"/>
              </a:rPr>
              <a:t>平均消费</a:t>
            </a:r>
            <a:r>
              <a:rPr lang="en-US" altLang="zh-CN" sz="1600" dirty="0">
                <a:latin typeface="微软雅黑" panose="020B0503020204020204" pitchFamily="34" charset="-122"/>
                <a:ea typeface="微软雅黑" panose="020B0503020204020204" pitchFamily="34" charset="-122"/>
              </a:rPr>
              <a:t>RM5-40</a:t>
            </a:r>
            <a:r>
              <a:rPr lang="zh-CN" altLang="en-US" sz="1600" dirty="0">
                <a:latin typeface="微软雅黑" panose="020B0503020204020204" pitchFamily="34" charset="-122"/>
                <a:ea typeface="微软雅黑" panose="020B0503020204020204" pitchFamily="34" charset="-122"/>
              </a:rPr>
              <a:t>不等，普通餐厅的话平均每顿饭只需</a:t>
            </a:r>
            <a:r>
              <a:rPr lang="en-US" altLang="zh-CN" sz="1600" dirty="0">
                <a:latin typeface="微软雅黑" panose="020B0503020204020204" pitchFamily="34" charset="-122"/>
                <a:ea typeface="微软雅黑" panose="020B0503020204020204" pitchFamily="34" charset="-122"/>
              </a:rPr>
              <a:t>RM 12</a:t>
            </a:r>
            <a:r>
              <a:rPr lang="zh-CN" altLang="en-US" sz="1600" dirty="0">
                <a:latin typeface="微软雅黑" panose="020B0503020204020204" pitchFamily="34" charset="-122"/>
                <a:ea typeface="微软雅黑" panose="020B0503020204020204" pitchFamily="34" charset="-122"/>
              </a:rPr>
              <a:t>（约</a:t>
            </a:r>
            <a:r>
              <a:rPr lang="en-US" altLang="zh-CN" sz="1600" dirty="0">
                <a:latin typeface="微软雅黑" panose="020B0503020204020204" pitchFamily="34" charset="-122"/>
                <a:ea typeface="微软雅黑" panose="020B0503020204020204" pitchFamily="34" charset="-122"/>
              </a:rPr>
              <a:t>18</a:t>
            </a:r>
            <a:r>
              <a:rPr lang="zh-CN" altLang="en-US" sz="1600" dirty="0">
                <a:latin typeface="微软雅黑" panose="020B0503020204020204" pitchFamily="34" charset="-122"/>
                <a:ea typeface="微软雅黑" panose="020B0503020204020204" pitchFamily="34" charset="-122"/>
              </a:rPr>
              <a:t>元）。</a:t>
            </a:r>
            <a:r>
              <a:rPr lang="zh-CN" altLang="en-US" sz="1600" dirty="0">
                <a:solidFill>
                  <a:srgbClr val="C00000"/>
                </a:solidFill>
                <a:latin typeface="微软雅黑" panose="020B0503020204020204" pitchFamily="34" charset="-122"/>
                <a:ea typeface="微软雅黑" panose="020B0503020204020204" pitchFamily="34" charset="-122"/>
              </a:rPr>
              <a:t>租住公寓</a:t>
            </a:r>
            <a:r>
              <a:rPr lang="zh-CN" altLang="en-US" sz="1600" dirty="0">
                <a:latin typeface="微软雅黑" panose="020B0503020204020204" pitchFamily="34" charset="-122"/>
                <a:ea typeface="微软雅黑" panose="020B0503020204020204" pitchFamily="34" charset="-122"/>
              </a:rPr>
              <a:t>，月租中位数吉隆坡</a:t>
            </a:r>
            <a:r>
              <a:rPr lang="en-US" altLang="zh-CN" sz="1600" dirty="0">
                <a:latin typeface="微软雅黑" panose="020B0503020204020204" pitchFamily="34" charset="-122"/>
                <a:ea typeface="微软雅黑" panose="020B0503020204020204" pitchFamily="34" charset="-122"/>
              </a:rPr>
              <a:t>RM 2,027</a:t>
            </a:r>
            <a:r>
              <a:rPr lang="zh-CN" altLang="en-US" sz="1600" dirty="0">
                <a:latin typeface="微软雅黑" panose="020B0503020204020204" pitchFamily="34" charset="-122"/>
                <a:ea typeface="微软雅黑" panose="020B0503020204020204" pitchFamily="34" charset="-122"/>
              </a:rPr>
              <a:t>，雪兰莪</a:t>
            </a:r>
            <a:r>
              <a:rPr lang="en-US" altLang="zh-CN" sz="1600" dirty="0">
                <a:latin typeface="微软雅黑" panose="020B0503020204020204" pitchFamily="34" charset="-122"/>
                <a:ea typeface="微软雅黑" panose="020B0503020204020204" pitchFamily="34" charset="-122"/>
              </a:rPr>
              <a:t>RM 1,323</a:t>
            </a:r>
            <a:r>
              <a:rPr lang="zh-CN" altLang="en-US" sz="1600" dirty="0">
                <a:latin typeface="微软雅黑" panose="020B0503020204020204" pitchFamily="34" charset="-122"/>
                <a:ea typeface="微软雅黑" panose="020B0503020204020204" pitchFamily="34" charset="-122"/>
              </a:rPr>
              <a:t>，沙巴</a:t>
            </a:r>
            <a:r>
              <a:rPr lang="en-US" altLang="zh-CN" sz="1600" dirty="0">
                <a:latin typeface="微软雅黑" panose="020B0503020204020204" pitchFamily="34" charset="-122"/>
                <a:ea typeface="微软雅黑" panose="020B0503020204020204" pitchFamily="34" charset="-122"/>
              </a:rPr>
              <a:t>RM 2,415</a:t>
            </a:r>
            <a:r>
              <a:rPr lang="zh-CN" altLang="en-US" sz="1600" dirty="0">
                <a:latin typeface="微软雅黑" panose="020B0503020204020204" pitchFamily="34" charset="-122"/>
                <a:ea typeface="微软雅黑" panose="020B0503020204020204" pitchFamily="34" charset="-122"/>
              </a:rPr>
              <a:t>，</a:t>
            </a:r>
            <a:r>
              <a:rPr lang="zh-CN" altLang="en-US" sz="1600" dirty="0">
                <a:solidFill>
                  <a:srgbClr val="C00000"/>
                </a:solidFill>
                <a:latin typeface="微软雅黑" panose="020B0503020204020204" pitchFamily="34" charset="-122"/>
                <a:ea typeface="微软雅黑" panose="020B0503020204020204" pitchFamily="34" charset="-122"/>
              </a:rPr>
              <a:t>槟城</a:t>
            </a:r>
            <a:r>
              <a:rPr lang="en-US" altLang="zh-CN" sz="1600" dirty="0">
                <a:solidFill>
                  <a:srgbClr val="C00000"/>
                </a:solidFill>
                <a:latin typeface="微软雅黑" panose="020B0503020204020204" pitchFamily="34" charset="-122"/>
                <a:ea typeface="微软雅黑" panose="020B0503020204020204" pitchFamily="34" charset="-122"/>
              </a:rPr>
              <a:t>RM 1,729</a:t>
            </a:r>
            <a:r>
              <a:rPr lang="zh-CN" altLang="en-US" sz="1600" dirty="0">
                <a:latin typeface="微软雅黑" panose="020B0503020204020204" pitchFamily="34" charset="-122"/>
                <a:ea typeface="微软雅黑" panose="020B0503020204020204" pitchFamily="34" charset="-122"/>
              </a:rPr>
              <a:t>。在马来西亚租房，每月的</a:t>
            </a:r>
            <a:r>
              <a:rPr lang="zh-CN" altLang="en-US" sz="1600" dirty="0">
                <a:solidFill>
                  <a:srgbClr val="C00000"/>
                </a:solidFill>
                <a:latin typeface="微软雅黑" panose="020B0503020204020204" pitchFamily="34" charset="-122"/>
                <a:ea typeface="微软雅黑" panose="020B0503020204020204" pitchFamily="34" charset="-122"/>
              </a:rPr>
              <a:t>水电费、上网费、清洁费</a:t>
            </a:r>
            <a:r>
              <a:rPr lang="zh-CN" altLang="en-US" sz="1600" dirty="0">
                <a:latin typeface="微软雅黑" panose="020B0503020204020204" pitchFamily="34" charset="-122"/>
                <a:ea typeface="微软雅黑" panose="020B0503020204020204" pitchFamily="34" charset="-122"/>
              </a:rPr>
              <a:t>等都是由租客自理，每月预算平均为</a:t>
            </a:r>
            <a:r>
              <a:rPr lang="en-US" altLang="zh-CN" sz="1600" dirty="0">
                <a:latin typeface="微软雅黑" panose="020B0503020204020204" pitchFamily="34" charset="-122"/>
                <a:ea typeface="微软雅黑" panose="020B0503020204020204" pitchFamily="34" charset="-122"/>
              </a:rPr>
              <a:t>RM 250-350</a:t>
            </a:r>
            <a:r>
              <a:rPr lang="zh-CN" altLang="en-US" sz="1600" dirty="0">
                <a:latin typeface="微软雅黑" panose="020B0503020204020204" pitchFamily="34" charset="-122"/>
                <a:ea typeface="微软雅黑" panose="020B0503020204020204" pitchFamily="34" charset="-122"/>
              </a:rPr>
              <a:t>。</a:t>
            </a:r>
            <a:r>
              <a:rPr lang="zh-CN" altLang="en-US" sz="1600" dirty="0">
                <a:solidFill>
                  <a:srgbClr val="C00000"/>
                </a:solidFill>
                <a:latin typeface="微软雅黑" panose="020B0503020204020204" pitchFamily="34" charset="-122"/>
                <a:ea typeface="微软雅黑" panose="020B0503020204020204" pitchFamily="34" charset="-122"/>
              </a:rPr>
              <a:t>公共交通</a:t>
            </a:r>
            <a:r>
              <a:rPr lang="zh-CN" altLang="en-US" sz="1600" dirty="0">
                <a:latin typeface="微软雅黑" panose="020B0503020204020204" pitchFamily="34" charset="-122"/>
                <a:ea typeface="微软雅黑" panose="020B0503020204020204" pitchFamily="34" charset="-122"/>
              </a:rPr>
              <a:t>系统是</a:t>
            </a:r>
            <a:r>
              <a:rPr lang="en-US" altLang="zh-CN" sz="1600" dirty="0" err="1">
                <a:latin typeface="微软雅黑" panose="020B0503020204020204" pitchFamily="34" charset="-122"/>
                <a:ea typeface="微软雅黑" panose="020B0503020204020204" pitchFamily="34" charset="-122"/>
              </a:rPr>
              <a:t>MyRapid</a:t>
            </a:r>
            <a:r>
              <a:rPr lang="zh-CN" altLang="en-US" sz="1600" dirty="0">
                <a:latin typeface="微软雅黑" panose="020B0503020204020204" pitchFamily="34" charset="-122"/>
                <a:ea typeface="微软雅黑" panose="020B0503020204020204" pitchFamily="34" charset="-122"/>
              </a:rPr>
              <a:t>，吉隆坡的分支是</a:t>
            </a:r>
            <a:r>
              <a:rPr lang="en-US" altLang="zh-CN" sz="1600" dirty="0">
                <a:latin typeface="微软雅黑" panose="020B0503020204020204" pitchFamily="34" charset="-122"/>
                <a:ea typeface="微软雅黑" panose="020B0503020204020204" pitchFamily="34" charset="-122"/>
              </a:rPr>
              <a:t>Rapid KL</a:t>
            </a:r>
            <a:r>
              <a:rPr lang="zh-CN" altLang="en-US" sz="1600" dirty="0">
                <a:latin typeface="微软雅黑" panose="020B0503020204020204" pitchFamily="34" charset="-122"/>
                <a:ea typeface="微软雅黑" panose="020B0503020204020204" pitchFamily="34" charset="-122"/>
              </a:rPr>
              <a:t>，由轻铁（</a:t>
            </a:r>
            <a:r>
              <a:rPr lang="en-US" altLang="zh-CN" sz="1600" dirty="0">
                <a:latin typeface="微软雅黑" panose="020B0503020204020204" pitchFamily="34" charset="-122"/>
                <a:ea typeface="微软雅黑" panose="020B0503020204020204" pitchFamily="34" charset="-122"/>
              </a:rPr>
              <a:t>LRT</a:t>
            </a:r>
            <a:r>
              <a:rPr lang="zh-CN" altLang="en-US" sz="1600" dirty="0">
                <a:latin typeface="微软雅黑" panose="020B0503020204020204" pitchFamily="34" charset="-122"/>
                <a:ea typeface="微软雅黑" panose="020B0503020204020204" pitchFamily="34" charset="-122"/>
              </a:rPr>
              <a:t>）、单轨电车（</a:t>
            </a:r>
            <a:r>
              <a:rPr lang="en-US" altLang="zh-CN" sz="1600" dirty="0">
                <a:latin typeface="微软雅黑" panose="020B0503020204020204" pitchFamily="34" charset="-122"/>
                <a:ea typeface="微软雅黑" panose="020B0503020204020204" pitchFamily="34" charset="-122"/>
              </a:rPr>
              <a:t>KL Monorail</a:t>
            </a:r>
            <a:r>
              <a:rPr lang="zh-CN" altLang="en-US" sz="1600" dirty="0">
                <a:latin typeface="微软雅黑" panose="020B0503020204020204" pitchFamily="34" charset="-122"/>
                <a:ea typeface="微软雅黑" panose="020B0503020204020204" pitchFamily="34" charset="-122"/>
              </a:rPr>
              <a:t>）、地铁（</a:t>
            </a:r>
            <a:r>
              <a:rPr lang="en-US" altLang="zh-CN" sz="1600" dirty="0">
                <a:latin typeface="微软雅黑" panose="020B0503020204020204" pitchFamily="34" charset="-122"/>
                <a:ea typeface="微软雅黑" panose="020B0503020204020204" pitchFamily="34" charset="-122"/>
              </a:rPr>
              <a:t>MRT</a:t>
            </a:r>
            <a:r>
              <a:rPr lang="zh-CN" altLang="en-US" sz="1600" dirty="0">
                <a:latin typeface="微软雅黑" panose="020B0503020204020204" pitchFamily="34" charset="-122"/>
                <a:ea typeface="微软雅黑" panose="020B0503020204020204" pitchFamily="34" charset="-122"/>
              </a:rPr>
              <a:t>）、普通巴士和高速巴士（</a:t>
            </a:r>
            <a:r>
              <a:rPr lang="en-US" altLang="zh-CN" sz="1600" dirty="0">
                <a:latin typeface="微软雅黑" panose="020B0503020204020204" pitchFamily="34" charset="-122"/>
                <a:ea typeface="微软雅黑" panose="020B0503020204020204" pitchFamily="34" charset="-122"/>
              </a:rPr>
              <a:t>BRT</a:t>
            </a:r>
            <a:r>
              <a:rPr lang="zh-CN" altLang="en-US" sz="1600" dirty="0">
                <a:latin typeface="微软雅黑" panose="020B0503020204020204" pitchFamily="34" charset="-122"/>
                <a:ea typeface="微软雅黑" panose="020B0503020204020204" pitchFamily="34" charset="-122"/>
              </a:rPr>
              <a:t>）组成。</a:t>
            </a:r>
            <a:r>
              <a:rPr lang="en-US" altLang="zh-CN" sz="1600" dirty="0">
                <a:latin typeface="微软雅黑" panose="020B0503020204020204" pitchFamily="34" charset="-122"/>
                <a:ea typeface="微软雅黑" panose="020B0503020204020204" pitchFamily="34" charset="-122"/>
              </a:rPr>
              <a:t>Touch 'n Go</a:t>
            </a:r>
            <a:r>
              <a:rPr lang="zh-CN" altLang="en-US" sz="1600" dirty="0">
                <a:latin typeface="微软雅黑" panose="020B0503020204020204" pitchFamily="34" charset="-122"/>
                <a:ea typeface="微软雅黑" panose="020B0503020204020204" pitchFamily="34" charset="-122"/>
              </a:rPr>
              <a:t>储值卡：可以用于支付公共交通的车资、停车费、商店消费等。另有设周卡（</a:t>
            </a:r>
            <a:r>
              <a:rPr lang="en-US" altLang="zh-CN" sz="1600" dirty="0" err="1">
                <a:latin typeface="微软雅黑" panose="020B0503020204020204" pitchFamily="34" charset="-122"/>
                <a:ea typeface="微软雅黑" panose="020B0503020204020204" pitchFamily="34" charset="-122"/>
              </a:rPr>
              <a:t>Tn'Go</a:t>
            </a:r>
            <a:r>
              <a:rPr lang="en-US" altLang="zh-CN" sz="1600" dirty="0">
                <a:latin typeface="微软雅黑" panose="020B0503020204020204" pitchFamily="34" charset="-122"/>
                <a:ea typeface="微软雅黑" panose="020B0503020204020204" pitchFamily="34" charset="-122"/>
              </a:rPr>
              <a:t> Smart 7</a:t>
            </a:r>
            <a:r>
              <a:rPr lang="zh-CN" altLang="en-US" sz="1600" dirty="0">
                <a:latin typeface="微软雅黑" panose="020B0503020204020204" pitchFamily="34" charset="-122"/>
                <a:ea typeface="微软雅黑" panose="020B0503020204020204" pitchFamily="34" charset="-122"/>
              </a:rPr>
              <a:t>）和月卡（</a:t>
            </a:r>
            <a:r>
              <a:rPr lang="en-US" altLang="zh-CN" sz="1600" dirty="0" err="1">
                <a:latin typeface="微软雅黑" panose="020B0503020204020204" pitchFamily="34" charset="-122"/>
                <a:ea typeface="微软雅黑" panose="020B0503020204020204" pitchFamily="34" charset="-122"/>
              </a:rPr>
              <a:t>Tn'Go</a:t>
            </a:r>
            <a:r>
              <a:rPr lang="en-US" altLang="zh-CN" sz="1600" dirty="0">
                <a:latin typeface="微软雅黑" panose="020B0503020204020204" pitchFamily="34" charset="-122"/>
                <a:ea typeface="微软雅黑" panose="020B0503020204020204" pitchFamily="34" charset="-122"/>
              </a:rPr>
              <a:t> Smart 30</a:t>
            </a:r>
            <a:r>
              <a:rPr lang="zh-CN" altLang="en-US" sz="1600" dirty="0">
                <a:latin typeface="微软雅黑" panose="020B0503020204020204" pitchFamily="34" charset="-122"/>
                <a:ea typeface="微软雅黑" panose="020B0503020204020204" pitchFamily="34" charset="-122"/>
              </a:rPr>
              <a:t>），订阅费分别为</a:t>
            </a:r>
            <a:r>
              <a:rPr lang="en-US" altLang="zh-CN" sz="1600" dirty="0">
                <a:latin typeface="微软雅黑" panose="020B0503020204020204" pitchFamily="34" charset="-122"/>
                <a:ea typeface="微软雅黑" panose="020B0503020204020204" pitchFamily="34" charset="-122"/>
              </a:rPr>
              <a:t>RM2.50</a:t>
            </a:r>
            <a:r>
              <a:rPr lang="zh-CN" altLang="en-US" sz="1600" dirty="0">
                <a:latin typeface="微软雅黑" panose="020B0503020204020204" pitchFamily="34" charset="-122"/>
                <a:ea typeface="微软雅黑" panose="020B0503020204020204" pitchFamily="34" charset="-122"/>
              </a:rPr>
              <a:t>和</a:t>
            </a:r>
            <a:r>
              <a:rPr lang="en-US" altLang="zh-CN" sz="1600" dirty="0">
                <a:latin typeface="微软雅黑" panose="020B0503020204020204" pitchFamily="34" charset="-122"/>
                <a:ea typeface="微软雅黑" panose="020B0503020204020204" pitchFamily="34" charset="-122"/>
              </a:rPr>
              <a:t>RM10</a:t>
            </a:r>
            <a:r>
              <a:rPr lang="zh-CN" altLang="en-US" sz="1600" dirty="0">
                <a:latin typeface="微软雅黑" panose="020B0503020204020204" pitchFamily="34" charset="-122"/>
                <a:ea typeface="微软雅黑" panose="020B0503020204020204" pitchFamily="34" charset="-122"/>
              </a:rPr>
              <a:t>，使用周卡和月卡可享每程较低的票价。</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主要节日有：开斋节、农历新年（即春节）、国庆节、哈芝节、屠妖节、圣诞节、劳动节、卫塞节、（在任）元首诞辰。</a:t>
            </a:r>
          </a:p>
        </p:txBody>
      </p:sp>
      <p:pic>
        <p:nvPicPr>
          <p:cNvPr id="2051" name="Picture 3" descr="https://gimg2.baidu.com/image_search/src=http%3A%2F%2Fshijie.qi18.com%2Fimages%2Fgq%2F109.gif&amp;refer=http%3A%2F%2Fshijie.qi18.com&amp;app=2002&amp;size=f9999,10000&amp;q=a80&amp;n=0&amp;g=0n&amp;fmt=auto?sec=1660377655&amp;t=8aaf85cde771d2535f7d05a9340c37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62" y="16191"/>
            <a:ext cx="2160194" cy="144012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gimg2.baidu.com/image_search/src=http%3A%2F%2Fimg.mp.itc.cn%2Fupload%2F20160902%2F7c98ebe18c0a40d1a298c40167658ff2_th.jpg&amp;refer=http%3A%2F%2Fimg.mp.itc.cn&amp;app=2002&amp;size=f9999,10000&amp;q=a80&amp;n=0&amp;g=0n&amp;fmt=auto?sec=1660377721&amp;t=e33d60538077fbbae5a7492c721c7a4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6245" y="-899"/>
            <a:ext cx="2225028" cy="1478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8359" y="1770220"/>
            <a:ext cx="5157216" cy="400110"/>
          </a:xfrm>
          <a:prstGeom prst="rect">
            <a:avLst/>
          </a:prstGeom>
          <a:noFill/>
        </p:spPr>
        <p:txBody>
          <a:bodyPr wrap="squar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入学时间：</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月和</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月（一年</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季招生）</a:t>
            </a:r>
          </a:p>
        </p:txBody>
      </p:sp>
      <p:sp>
        <p:nvSpPr>
          <p:cNvPr id="3" name="文本框 2"/>
          <p:cNvSpPr txBox="1"/>
          <p:nvPr/>
        </p:nvSpPr>
        <p:spPr>
          <a:xfrm>
            <a:off x="1238250" y="2539365"/>
            <a:ext cx="7358380" cy="3784600"/>
          </a:xfrm>
          <a:prstGeom prst="rect">
            <a:avLst/>
          </a:prstGeom>
          <a:noFill/>
        </p:spPr>
        <p:txBody>
          <a:bodyPr wrap="square" rtlCol="0">
            <a:spAutoFit/>
          </a:bodyPr>
          <a:lstStyle/>
          <a:p>
            <a:pPr>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rPr>
              <a:t>申请要求：</a:t>
            </a:r>
            <a:endParaRPr lang="en-US" altLang="zh-CN" sz="20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一</a:t>
            </a:r>
            <a:r>
              <a:rPr lang="en-US" altLang="zh-CN" sz="2000" dirty="0">
                <a:latin typeface="微软雅黑" panose="020B0503020204020204" pitchFamily="34" charset="-122"/>
                <a:ea typeface="微软雅黑" panose="020B0503020204020204" pitchFamily="34" charset="-122"/>
              </a:rPr>
              <a:t> CGPA 3.0</a:t>
            </a:r>
            <a:r>
              <a:rPr lang="zh-CN" altLang="zh-CN" sz="2000" dirty="0">
                <a:latin typeface="微软雅黑" panose="020B0503020204020204" pitchFamily="34" charset="-122"/>
                <a:ea typeface="微软雅黑" panose="020B0503020204020204" pitchFamily="34" charset="-122"/>
              </a:rPr>
              <a:t>以上</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（应届毕业生</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无工作经验）。</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CGPA 2.5-3.0  </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年工作经验）。</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CGPA 2.0-2.49</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年工作经验）。</a:t>
            </a:r>
            <a:endParaRPr lang="zh-CN"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二</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雅思成绩不低于</a:t>
            </a:r>
            <a:r>
              <a:rPr lang="en-US" altLang="zh-CN" sz="2000" dirty="0">
                <a:solidFill>
                  <a:srgbClr val="FF0000"/>
                </a:solidFill>
                <a:latin typeface="微软雅黑" panose="020B0503020204020204" pitchFamily="34" charset="-122"/>
                <a:ea typeface="微软雅黑" panose="020B0503020204020204" pitchFamily="34" charset="-122"/>
              </a:rPr>
              <a:t>6.0</a:t>
            </a:r>
            <a:r>
              <a:rPr lang="zh-CN" altLang="en-US" sz="2000" dirty="0">
                <a:solidFill>
                  <a:srgbClr val="FF0000"/>
                </a:solidFill>
                <a:latin typeface="微软雅黑" panose="020B0503020204020204" pitchFamily="34" charset="-122"/>
                <a:ea typeface="微软雅黑" panose="020B0503020204020204" pitchFamily="34" charset="-122"/>
              </a:rPr>
              <a:t>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托福</a:t>
            </a:r>
            <a:r>
              <a:rPr lang="en-US" altLang="zh-CN" sz="2000" dirty="0">
                <a:solidFill>
                  <a:srgbClr val="FF0000"/>
                </a:solidFill>
                <a:latin typeface="微软雅黑" panose="020B0503020204020204" pitchFamily="34" charset="-122"/>
                <a:ea typeface="微软雅黑" panose="020B0503020204020204" pitchFamily="34" charset="-122"/>
              </a:rPr>
              <a:t>550</a:t>
            </a:r>
            <a:r>
              <a:rPr lang="zh-CN" altLang="en-US" sz="2000" dirty="0">
                <a:solidFill>
                  <a:srgbClr val="FF0000"/>
                </a:solidFill>
                <a:latin typeface="微软雅黑" panose="020B0503020204020204" pitchFamily="34" charset="-122"/>
                <a:ea typeface="微软雅黑" panose="020B0503020204020204" pitchFamily="34" charset="-122"/>
              </a:rPr>
              <a:t>分以上</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托福</a:t>
            </a:r>
            <a:r>
              <a:rPr lang="zh-CN" altLang="en-US" sz="2000" dirty="0">
                <a:latin typeface="微软雅黑" panose="020B0503020204020204" pitchFamily="34" charset="-122"/>
                <a:ea typeface="微软雅黑" panose="020B0503020204020204" pitchFamily="34" charset="-122"/>
              </a:rPr>
              <a:t>家庭版</a:t>
            </a:r>
            <a:r>
              <a:rPr lang="en-US" altLang="zh-CN" sz="2000" dirty="0">
                <a:solidFill>
                  <a:srgbClr val="FF0000"/>
                </a:solidFill>
                <a:latin typeface="微软雅黑" panose="020B0503020204020204" pitchFamily="34" charset="-122"/>
                <a:ea typeface="微软雅黑" panose="020B0503020204020204" pitchFamily="34" charset="-122"/>
              </a:rPr>
              <a:t>79</a:t>
            </a:r>
            <a:r>
              <a:rPr lang="zh-CN" altLang="en-US" sz="2000" dirty="0">
                <a:solidFill>
                  <a:srgbClr val="FF0000"/>
                </a:solidFill>
                <a:latin typeface="微软雅黑" panose="020B0503020204020204" pitchFamily="34" charset="-122"/>
                <a:ea typeface="微软雅黑" panose="020B0503020204020204" pitchFamily="34" charset="-122"/>
              </a:rPr>
              <a:t>分以上</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zh-CN" sz="2000" dirty="0">
                <a:latin typeface="微软雅黑" panose="020B0503020204020204" pitchFamily="34" charset="-122"/>
                <a:ea typeface="微软雅黑" panose="020B0503020204020204" pitchFamily="34" charset="-122"/>
              </a:rPr>
              <a:t>（如果学士学位是用英语进行的，或者母语或民族语言是英语，则可以免除这项英语要求）</a:t>
            </a:r>
          </a:p>
          <a:p>
            <a:pPr>
              <a:lnSpc>
                <a:spcPct val="150000"/>
              </a:lnSpc>
            </a:pPr>
            <a:r>
              <a:rPr lang="zh-CN" altLang="en-US" sz="2000" dirty="0">
                <a:latin typeface="微软雅黑" panose="020B0503020204020204" pitchFamily="34" charset="-122"/>
                <a:ea typeface="微软雅黑" panose="020B0503020204020204" pitchFamily="34" charset="-122"/>
              </a:rPr>
              <a:t>三</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本科学士学位或同等学力（需学信网可查到的学历）</a:t>
            </a:r>
            <a:r>
              <a:rPr lang="zh-CN"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0000" y="6120000"/>
            <a:ext cx="1211666" cy="594000"/>
          </a:xfrm>
          <a:prstGeom prst="rect">
            <a:avLst/>
          </a:prstGeom>
        </p:spPr>
      </p:pic>
      <p:sp>
        <p:nvSpPr>
          <p:cNvPr id="6" name="文本框 5"/>
          <p:cNvSpPr txBox="1"/>
          <p:nvPr/>
        </p:nvSpPr>
        <p:spPr>
          <a:xfrm>
            <a:off x="1306287" y="446459"/>
            <a:ext cx="6176118" cy="1015663"/>
          </a:xfrm>
          <a:prstGeom prst="rect">
            <a:avLst/>
          </a:prstGeom>
          <a:noFill/>
        </p:spPr>
        <p:txBody>
          <a:bodyPr wrap="square" rtlCol="0">
            <a:spAutoFit/>
          </a:bodyPr>
          <a:lstStyle/>
          <a:p>
            <a:r>
              <a:rPr lang="zh-CN" altLang="en-US" sz="4000" b="1" dirty="0">
                <a:solidFill>
                  <a:srgbClr val="C00000"/>
                </a:solidFill>
                <a:latin typeface="微软雅黑" panose="020B0503020204020204" pitchFamily="34" charset="-122"/>
                <a:ea typeface="微软雅黑" panose="020B0503020204020204" pitchFamily="34" charset="-122"/>
              </a:rPr>
              <a:t>申请要求</a:t>
            </a:r>
            <a:endParaRPr lang="en-US" altLang="zh-CN" sz="4000" b="1" dirty="0">
              <a:solidFill>
                <a:srgbClr val="C00000"/>
              </a:solidFill>
              <a:latin typeface="微软雅黑" panose="020B0503020204020204" pitchFamily="34" charset="-122"/>
              <a:ea typeface="微软雅黑" panose="020B0503020204020204" pitchFamily="34" charset="-122"/>
            </a:endParaRPr>
          </a:p>
          <a:p>
            <a:r>
              <a:rPr lang="en-US" altLang="zh-CN" sz="2000" b="1" i="0" dirty="0">
                <a:solidFill>
                  <a:srgbClr val="C00000"/>
                </a:solidFill>
                <a:effectLst/>
                <a:latin typeface="微软雅黑" panose="020B0503020204020204" pitchFamily="34" charset="-122"/>
                <a:ea typeface="微软雅黑" panose="020B0503020204020204" pitchFamily="34" charset="-122"/>
              </a:rPr>
              <a:t>APPLICATION REQUIREMENTS</a:t>
            </a:r>
            <a:r>
              <a:rPr lang="en-US" altLang="zh-CN" sz="2000" b="1" i="0" dirty="0">
                <a:solidFill>
                  <a:srgbClr val="FF0000"/>
                </a:solidFill>
                <a:effectLst/>
                <a:latin typeface="微软雅黑" panose="020B0503020204020204" pitchFamily="34" charset="-122"/>
                <a:ea typeface="微软雅黑" panose="020B0503020204020204" pitchFamily="34" charset="-122"/>
              </a:rPr>
              <a:t> </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pic>
        <p:nvPicPr>
          <p:cNvPr id="4" name="图片 3" descr="4"/>
          <p:cNvPicPr>
            <a:picLocks noChangeAspect="1"/>
          </p:cNvPicPr>
          <p:nvPr/>
        </p:nvPicPr>
        <p:blipFill>
          <a:blip r:embed="rId3"/>
          <a:stretch>
            <a:fillRect/>
          </a:stretch>
        </p:blipFill>
        <p:spPr>
          <a:xfrm rot="16200000">
            <a:off x="7214870" y="1930400"/>
            <a:ext cx="6907530" cy="304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7495" y="208280"/>
            <a:ext cx="11734165" cy="6216015"/>
          </a:xfrm>
          <a:prstGeom prst="rect">
            <a:avLst/>
          </a:prstGeom>
          <a:noFill/>
        </p:spPr>
        <p:txBody>
          <a:bodyPr wrap="square" rtlCol="0">
            <a:spAutoFit/>
          </a:bodyPr>
          <a:lstStyle/>
          <a:p>
            <a:pPr algn="ctr"/>
            <a:r>
              <a:rPr lang="zh-CN" altLang="en-US" sz="4000" b="1" dirty="0">
                <a:solidFill>
                  <a:srgbClr val="C00000"/>
                </a:solidFill>
                <a:latin typeface="微软雅黑" panose="020B0503020204020204" pitchFamily="34" charset="-122"/>
                <a:ea typeface="微软雅黑" panose="020B0503020204020204" pitchFamily="34" charset="-122"/>
              </a:rPr>
              <a:t>申请材料</a:t>
            </a:r>
            <a:endParaRPr lang="en-US" altLang="zh-CN" sz="4000" b="1" dirty="0">
              <a:solidFill>
                <a:srgbClr val="C00000"/>
              </a:solidFill>
              <a:latin typeface="微软雅黑" panose="020B0503020204020204" pitchFamily="34" charset="-122"/>
              <a:ea typeface="微软雅黑" panose="020B0503020204020204" pitchFamily="34" charset="-122"/>
            </a:endParaRPr>
          </a:p>
          <a:p>
            <a:pPr algn="ctr"/>
            <a:r>
              <a:rPr lang="en-US" altLang="zh-CN" sz="2000" b="1" i="0" dirty="0">
                <a:solidFill>
                  <a:srgbClr val="C00000"/>
                </a:solidFill>
                <a:effectLst/>
                <a:latin typeface="微软雅黑" panose="020B0503020204020204" pitchFamily="34" charset="-122"/>
                <a:ea typeface="微软雅黑" panose="020B0503020204020204" pitchFamily="34" charset="-122"/>
              </a:rPr>
              <a:t>APPLICATION REQUIREMENTS</a:t>
            </a:r>
            <a:endParaRPr lang="en-US" altLang="zh-CN" sz="2000" b="1" dirty="0">
              <a:solidFill>
                <a:srgbClr val="C00000"/>
              </a:solidFill>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护照（全本</a:t>
            </a:r>
            <a:r>
              <a:rPr lang="zh-CN" altLang="en-US" sz="1600" dirty="0">
                <a:latin typeface="微软雅黑" panose="020B0503020204020204" pitchFamily="34" charset="-122"/>
                <a:ea typeface="微软雅黑" panose="020B0503020204020204" pitchFamily="34" charset="-122"/>
              </a:rPr>
              <a:t>彩色扫描，有效期在 </a:t>
            </a:r>
            <a:r>
              <a:rPr lang="en-US" altLang="zh-CN" sz="1600" dirty="0">
                <a:latin typeface="微软雅黑" panose="020B0503020204020204" pitchFamily="34" charset="-122"/>
                <a:ea typeface="微软雅黑" panose="020B0503020204020204" pitchFamily="34" charset="-122"/>
              </a:rPr>
              <a:t>18 </a:t>
            </a:r>
            <a:r>
              <a:rPr lang="zh-CN" altLang="en-US" sz="1600" dirty="0">
                <a:latin typeface="微软雅黑" panose="020B0503020204020204" pitchFamily="34" charset="-122"/>
                <a:ea typeface="微软雅黑" panose="020B0503020204020204" pitchFamily="34" charset="-122"/>
              </a:rPr>
              <a:t>个月以上，扫描每一页包含封皮和封底，护照所有页扫描整合在一个 </a:t>
            </a:r>
            <a:r>
              <a:rPr lang="en-US" altLang="zh-CN" sz="1600" dirty="0">
                <a:latin typeface="微软雅黑" panose="020B0503020204020204" pitchFamily="34" charset="-122"/>
                <a:ea typeface="微软雅黑" panose="020B0503020204020204" pitchFamily="34" charset="-122"/>
              </a:rPr>
              <a:t>PDF </a:t>
            </a:r>
            <a:r>
              <a:rPr lang="zh-CN" altLang="en-US" sz="1600" dirty="0">
                <a:latin typeface="微软雅黑" panose="020B0503020204020204" pitchFamily="34" charset="-122"/>
                <a:ea typeface="微软雅黑" panose="020B0503020204020204" pitchFamily="34" charset="-122"/>
              </a:rPr>
              <a:t>文件里，完整版需要有 </a:t>
            </a:r>
            <a:r>
              <a:rPr lang="en-US" altLang="zh-CN" sz="1600" dirty="0">
                <a:latin typeface="微软雅黑" panose="020B0503020204020204" pitchFamily="34" charset="-122"/>
                <a:ea typeface="微软雅黑" panose="020B0503020204020204" pitchFamily="34" charset="-122"/>
              </a:rPr>
              <a:t>26 </a:t>
            </a:r>
            <a:r>
              <a:rPr lang="zh-CN" altLang="en-US" sz="1600" dirty="0">
                <a:latin typeface="微软雅黑" panose="020B0503020204020204" pitchFamily="34" charset="-122"/>
                <a:ea typeface="微软雅黑" panose="020B0503020204020204" pitchFamily="34" charset="-122"/>
              </a:rPr>
              <a:t>页</a:t>
            </a:r>
            <a:r>
              <a:rPr lang="zh-CN" altLang="zh-CN" sz="1600" dirty="0">
                <a:latin typeface="微软雅黑" panose="020B0503020204020204" pitchFamily="34" charset="-122"/>
                <a:ea typeface="微软雅黑" panose="020B0503020204020204" pitchFamily="34" charset="-122"/>
              </a:rPr>
              <a:t>）</a:t>
            </a:r>
          </a:p>
          <a:p>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身份证正反面扫描件</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3.</a:t>
            </a:r>
            <a:r>
              <a:rPr lang="zh-CN" altLang="zh-CN" sz="1600" dirty="0">
                <a:latin typeface="微软雅黑" panose="020B0503020204020204" pitchFamily="34" charset="-122"/>
                <a:ea typeface="微软雅黑" panose="020B0503020204020204" pitchFamily="34" charset="-122"/>
              </a:rPr>
              <a:t>毕业证</a:t>
            </a:r>
            <a:r>
              <a:rPr lang="zh-CN" altLang="en-US" sz="1600" dirty="0">
                <a:latin typeface="微软雅黑" panose="020B0503020204020204" pitchFamily="34" charset="-122"/>
                <a:ea typeface="微软雅黑" panose="020B0503020204020204" pitchFamily="34" charset="-122"/>
              </a:rPr>
              <a:t>书和学位证书扫描件</a:t>
            </a:r>
            <a:r>
              <a:rPr lang="zh-CN" altLang="zh-CN" sz="1600" dirty="0">
                <a:latin typeface="微软雅黑" panose="020B0503020204020204" pitchFamily="34" charset="-122"/>
                <a:ea typeface="微软雅黑" panose="020B0503020204020204" pitchFamily="34" charset="-122"/>
              </a:rPr>
              <a:t>（毕业证中英文公证）</a:t>
            </a:r>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如果是国外（不是以英语为主的国家）本科毕业生，则还需要提供学校开具的英语课程证明。</a:t>
            </a:r>
            <a:endParaRPr lang="zh-CN"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申请者最高学历的学信网报告中英文版本。</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成绩单扫描件（右下角需要加盖学校教务处公章。若成绩单里没有显示 </a:t>
            </a:r>
            <a:r>
              <a:rPr lang="en-US" altLang="zh-CN" sz="1600" dirty="0">
                <a:latin typeface="微软雅黑" panose="020B0503020204020204" pitchFamily="34" charset="-122"/>
                <a:ea typeface="微软雅黑" panose="020B0503020204020204" pitchFamily="34" charset="-122"/>
              </a:rPr>
              <a:t>CGPA </a:t>
            </a:r>
            <a:r>
              <a:rPr lang="zh-CN" altLang="en-US" sz="1600" dirty="0">
                <a:latin typeface="微软雅黑" panose="020B0503020204020204" pitchFamily="34" charset="-122"/>
                <a:ea typeface="微软雅黑" panose="020B0503020204020204" pitchFamily="34" charset="-122"/>
              </a:rPr>
              <a:t>或符合的等级</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必须单独提供成绩绩点计算说明）</a:t>
            </a:r>
            <a:endParaRPr lang="zh-CN"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英语成绩要求（托福</a:t>
            </a:r>
            <a:r>
              <a:rPr lang="en-US" altLang="zh-CN" sz="1600" dirty="0">
                <a:latin typeface="微软雅黑" panose="020B0503020204020204" pitchFamily="34" charset="-122"/>
                <a:ea typeface="微软雅黑" panose="020B0503020204020204" pitchFamily="34" charset="-122"/>
              </a:rPr>
              <a:t>TOEFL</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550 (</a:t>
            </a:r>
            <a:r>
              <a:rPr lang="zh-CN" altLang="en-US" sz="1600" dirty="0">
                <a:latin typeface="微软雅黑" panose="020B0503020204020204" pitchFamily="34" charset="-122"/>
                <a:ea typeface="微软雅黑" panose="020B0503020204020204" pitchFamily="34" charset="-122"/>
              </a:rPr>
              <a:t>笔 试 ），</a:t>
            </a:r>
            <a:r>
              <a:rPr lang="en-US" altLang="zh-CN" sz="1600" dirty="0">
                <a:latin typeface="微软雅黑" panose="020B0503020204020204" pitchFamily="34" charset="-122"/>
                <a:ea typeface="微软雅黑" panose="020B0503020204020204" pitchFamily="34" charset="-122"/>
              </a:rPr>
              <a:t>213</a:t>
            </a: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pc</a:t>
            </a:r>
            <a:r>
              <a:rPr lang="zh-CN" altLang="en-US" sz="1600" dirty="0">
                <a:latin typeface="微软雅黑" panose="020B0503020204020204" pitchFamily="34" charset="-122"/>
                <a:ea typeface="微软雅黑" panose="020B0503020204020204" pitchFamily="34" charset="-122"/>
              </a:rPr>
              <a:t>测 试 ），</a:t>
            </a:r>
            <a:r>
              <a:rPr lang="en-US" altLang="zh-CN" sz="1600" dirty="0">
                <a:latin typeface="微软雅黑" panose="020B0503020204020204" pitchFamily="34" charset="-122"/>
                <a:ea typeface="微软雅黑" panose="020B0503020204020204" pitchFamily="34" charset="-122"/>
              </a:rPr>
              <a:t>79</a:t>
            </a:r>
            <a:r>
              <a:rPr lang="zh-CN" altLang="en-US" sz="1600" dirty="0">
                <a:latin typeface="微软雅黑" panose="020B0503020204020204" pitchFamily="34" charset="-122"/>
                <a:ea typeface="微软雅黑" panose="020B0503020204020204" pitchFamily="34" charset="-122"/>
              </a:rPr>
              <a:t>（ 网 络 测 试 ），雅思</a:t>
            </a:r>
            <a:r>
              <a:rPr lang="en-US" altLang="zh-CN" sz="1600" dirty="0">
                <a:latin typeface="微软雅黑" panose="020B0503020204020204" pitchFamily="34" charset="-122"/>
                <a:ea typeface="微软雅黑" panose="020B0503020204020204" pitchFamily="34" charset="-122"/>
              </a:rPr>
              <a:t>IELTS</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6.0 </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申请表</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小二寸白底电子照片）（用于签证和学籍注册）和蓝底电子照片（用于学校申请）。</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9.</a:t>
            </a:r>
            <a:r>
              <a:rPr lang="zh-CN" altLang="en-US" sz="1600" dirty="0">
                <a:latin typeface="微软雅黑" panose="020B0503020204020204" pitchFamily="34" charset="-122"/>
                <a:ea typeface="微软雅黑" panose="020B0503020204020204" pitchFamily="34" charset="-122"/>
              </a:rPr>
              <a:t>疫苗接种情况表</a:t>
            </a:r>
            <a:endParaRPr lang="zh-CN"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签证局的健康检查表</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rPr>
              <a:t>个人简历电子版</a:t>
            </a:r>
            <a:endParaRPr lang="zh-CN"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工作证明（应届生不需要）</a:t>
            </a:r>
            <a:endParaRPr lang="zh-CN" altLang="zh-CN" sz="16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517854" y="3982727"/>
            <a:ext cx="2014173" cy="1183214"/>
          </a:xfrm>
          <a:prstGeom prst="rect">
            <a:avLst/>
          </a:prstGeom>
        </p:spPr>
      </p:pic>
      <p:pic>
        <p:nvPicPr>
          <p:cNvPr id="3" name="图片 2" descr="3"/>
          <p:cNvPicPr>
            <a:picLocks noChangeAspect="1"/>
          </p:cNvPicPr>
          <p:nvPr/>
        </p:nvPicPr>
        <p:blipFill>
          <a:blip r:embed="rId4"/>
          <a:stretch>
            <a:fillRect/>
          </a:stretch>
        </p:blipFill>
        <p:spPr>
          <a:xfrm>
            <a:off x="3945890" y="4156710"/>
            <a:ext cx="8246110" cy="27012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82357" y="914134"/>
            <a:ext cx="2250069" cy="1077218"/>
          </a:xfrm>
          <a:prstGeom prst="rect">
            <a:avLst/>
          </a:prstGeom>
          <a:noFill/>
        </p:spPr>
        <p:txBody>
          <a:bodyPr wrap="square" rtlCol="0">
            <a:spAutoFit/>
          </a:bodyPr>
          <a:lstStyle/>
          <a:p>
            <a:pPr algn="ctr"/>
            <a:r>
              <a:rPr lang="zh-CN" altLang="en-US" sz="4000" b="1" dirty="0">
                <a:solidFill>
                  <a:srgbClr val="C00000"/>
                </a:solidFill>
                <a:latin typeface="微软雅黑" panose="020B0503020204020204" pitchFamily="34" charset="-122"/>
                <a:ea typeface="微软雅黑" panose="020B0503020204020204" pitchFamily="34" charset="-122"/>
              </a:rPr>
              <a:t>学校概况</a:t>
            </a:r>
            <a:br>
              <a:rPr lang="en-US" altLang="zh-CN" sz="2800" b="1" dirty="0">
                <a:solidFill>
                  <a:srgbClr val="C00000"/>
                </a:solidFill>
                <a:latin typeface="微软雅黑" panose="020B0503020204020204" pitchFamily="34" charset="-122"/>
                <a:ea typeface="微软雅黑" panose="020B0503020204020204" pitchFamily="34" charset="-122"/>
              </a:rPr>
            </a:br>
            <a:r>
              <a:rPr lang="en-US" altLang="zh-CN" sz="2400" b="1" dirty="0">
                <a:solidFill>
                  <a:srgbClr val="C00000"/>
                </a:solidFill>
                <a:latin typeface="微软雅黑" panose="020B0503020204020204" pitchFamily="34" charset="-122"/>
                <a:ea typeface="微软雅黑" panose="020B0503020204020204" pitchFamily="34" charset="-122"/>
              </a:rPr>
              <a:t>ABOUT UKM</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727858" y="204362"/>
            <a:ext cx="5283807" cy="341632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建校时间：</a:t>
            </a:r>
            <a:r>
              <a:rPr lang="en-US" altLang="zh-CN" dirty="0">
                <a:latin typeface="微软雅黑" panose="020B0503020204020204" pitchFamily="34" charset="-122"/>
                <a:ea typeface="微软雅黑" panose="020B0503020204020204" pitchFamily="34" charset="-122"/>
              </a:rPr>
              <a:t>1970</a:t>
            </a:r>
            <a:r>
              <a:rPr lang="zh-CN" altLang="en-US" dirty="0">
                <a:latin typeface="微软雅黑" panose="020B0503020204020204" pitchFamily="34" charset="-122"/>
                <a:ea typeface="微软雅黑" panose="020B0503020204020204" pitchFamily="34" charset="-122"/>
              </a:rPr>
              <a:t>年</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大学简称：国大</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马国立</a:t>
            </a:r>
            <a:r>
              <a:rPr lang="en-US" altLang="zh-CN" dirty="0">
                <a:latin typeface="微软雅黑" panose="020B0503020204020204" pitchFamily="34" charset="-122"/>
                <a:ea typeface="微软雅黑" panose="020B0503020204020204" pitchFamily="34" charset="-122"/>
              </a:rPr>
              <a:t>/UKM</a:t>
            </a:r>
            <a:r>
              <a:rPr lang="zh-CN" altLang="en-US" dirty="0">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马国民</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办学性质：公立大学（马来西亚的第三所公立大学）</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学校类别：马来西亚五所研究型大学之一</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学校位置：</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总校位于雪兰莪州万宜新镇（</a:t>
            </a:r>
            <a:r>
              <a:rPr lang="en-US" altLang="zh-CN" dirty="0" err="1">
                <a:latin typeface="微软雅黑" panose="020B0503020204020204" pitchFamily="34" charset="-122"/>
                <a:ea typeface="微软雅黑" panose="020B0503020204020204" pitchFamily="34" charset="-122"/>
              </a:rPr>
              <a:t>Bangi</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分校区位于吉隆坡市区（</a:t>
            </a:r>
            <a:r>
              <a:rPr lang="en-US" altLang="zh-CN" dirty="0">
                <a:latin typeface="微软雅黑" panose="020B0503020204020204" pitchFamily="34" charset="-122"/>
                <a:ea typeface="微软雅黑" panose="020B0503020204020204" pitchFamily="34" charset="-122"/>
              </a:rPr>
              <a:t>KL Campus</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大学医院及教学医院位于吉隆坡蕉赖地区。</a:t>
            </a:r>
            <a:endParaRPr lang="en-US" altLang="zh-CN" dirty="0">
              <a:latin typeface="微软雅黑" panose="020B0503020204020204" pitchFamily="34" charset="-122"/>
              <a:ea typeface="微软雅黑" panose="020B0503020204020204" pitchFamily="34" charset="-122"/>
            </a:endParaRPr>
          </a:p>
        </p:txBody>
      </p:sp>
      <p:sp>
        <p:nvSpPr>
          <p:cNvPr id="6" name="文本框 5"/>
          <p:cNvSpPr txBox="1"/>
          <p:nvPr/>
        </p:nvSpPr>
        <p:spPr>
          <a:xfrm>
            <a:off x="6727858" y="3310018"/>
            <a:ext cx="5348539" cy="1200329"/>
          </a:xfrm>
          <a:prstGeom prst="rect">
            <a:avLst/>
          </a:prstGeom>
          <a:noFill/>
        </p:spPr>
        <p:txBody>
          <a:bodyPr wrap="square" rtlCol="0">
            <a:spAutoFit/>
          </a:bodyPr>
          <a:lstStyle/>
          <a:p>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马来西亚国立大学共有</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个学院，是一所综合型大学，专业非常广泛，有文、理、工、商、医科等各类专业 。除此之外还有诸多中心及研究所。</a:t>
            </a:r>
            <a:endParaRPr lang="en-US" altLang="zh-CN" dirty="0">
              <a:latin typeface="微软雅黑" panose="020B0503020204020204" pitchFamily="34" charset="-122"/>
              <a:ea typeface="微软雅黑" panose="020B0503020204020204" pitchFamily="34" charset="-122"/>
            </a:endParaRPr>
          </a:p>
        </p:txBody>
      </p:sp>
      <p:sp>
        <p:nvSpPr>
          <p:cNvPr id="7" name="文本框 6"/>
          <p:cNvSpPr txBox="1"/>
          <p:nvPr/>
        </p:nvSpPr>
        <p:spPr>
          <a:xfrm>
            <a:off x="6727858" y="4699013"/>
            <a:ext cx="5348539" cy="1477328"/>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院系设置：教育学院、伊斯兰研究学院、工程与建筑环境学院、科学与技术学院、工商管理研究所学院、法学院、人文与社会科学学院、经济与管理学院、信息科学与技术学院、健康科学学院、药学院、医学院、牙科学院、商学院等。</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08" y="2464555"/>
            <a:ext cx="6447871" cy="3538653"/>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0000" y="6120000"/>
            <a:ext cx="1211666" cy="594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0000" y="6120000"/>
            <a:ext cx="1211666" cy="594000"/>
          </a:xfrm>
          <a:prstGeom prst="rect">
            <a:avLst/>
          </a:prstGeom>
        </p:spPr>
      </p:pic>
      <p:sp>
        <p:nvSpPr>
          <p:cNvPr id="6" name="文本框 5"/>
          <p:cNvSpPr txBox="1"/>
          <p:nvPr/>
        </p:nvSpPr>
        <p:spPr>
          <a:xfrm>
            <a:off x="841139" y="321055"/>
            <a:ext cx="6176118" cy="1015663"/>
          </a:xfrm>
          <a:prstGeom prst="rect">
            <a:avLst/>
          </a:prstGeom>
          <a:noFill/>
        </p:spPr>
        <p:txBody>
          <a:bodyPr wrap="square" rtlCol="0">
            <a:spAutoFit/>
          </a:bodyPr>
          <a:lstStyle/>
          <a:p>
            <a:r>
              <a:rPr lang="zh-CN" altLang="en-US" sz="4000" b="1" dirty="0">
                <a:solidFill>
                  <a:srgbClr val="C00000"/>
                </a:solidFill>
                <a:latin typeface="微软雅黑" panose="020B0503020204020204" pitchFamily="34" charset="-122"/>
                <a:ea typeface="微软雅黑" panose="020B0503020204020204" pitchFamily="34" charset="-122"/>
              </a:rPr>
              <a:t>              留学费用</a:t>
            </a:r>
            <a:endParaRPr lang="en-US" altLang="zh-CN" sz="4000" b="1" dirty="0">
              <a:solidFill>
                <a:srgbClr val="C00000"/>
              </a:solidFill>
              <a:latin typeface="微软雅黑" panose="020B0503020204020204" pitchFamily="34" charset="-122"/>
              <a:ea typeface="微软雅黑" panose="020B0503020204020204" pitchFamily="34" charset="-122"/>
            </a:endParaRPr>
          </a:p>
          <a:p>
            <a:r>
              <a:rPr lang="en-US" altLang="zh-CN" sz="2000" b="1" i="0" dirty="0">
                <a:solidFill>
                  <a:srgbClr val="C00000"/>
                </a:solidFill>
                <a:effectLst/>
                <a:latin typeface="微软雅黑" panose="020B0503020204020204" pitchFamily="34" charset="-122"/>
                <a:ea typeface="微软雅黑" panose="020B0503020204020204" pitchFamily="34" charset="-122"/>
              </a:rPr>
              <a:t>                      STUDY ABROAD COSTS</a:t>
            </a:r>
            <a:r>
              <a:rPr lang="en-US" altLang="zh-CN" sz="2000" b="1" i="0" dirty="0">
                <a:solidFill>
                  <a:srgbClr val="FF0000"/>
                </a:solidFill>
                <a:effectLst/>
                <a:latin typeface="微软雅黑" panose="020B0503020204020204" pitchFamily="34" charset="-122"/>
                <a:ea typeface="微软雅黑" panose="020B0503020204020204" pitchFamily="34" charset="-122"/>
              </a:rPr>
              <a:t> </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pic>
        <p:nvPicPr>
          <p:cNvPr id="4" name="图片 3" descr="4"/>
          <p:cNvPicPr>
            <a:picLocks noChangeAspect="1"/>
          </p:cNvPicPr>
          <p:nvPr/>
        </p:nvPicPr>
        <p:blipFill>
          <a:blip r:embed="rId3"/>
          <a:stretch>
            <a:fillRect/>
          </a:stretch>
        </p:blipFill>
        <p:spPr>
          <a:xfrm rot="16200000">
            <a:off x="7214870" y="1930400"/>
            <a:ext cx="6907530" cy="3048000"/>
          </a:xfrm>
          <a:prstGeom prst="rect">
            <a:avLst/>
          </a:prstGeom>
        </p:spPr>
      </p:pic>
      <p:pic>
        <p:nvPicPr>
          <p:cNvPr id="7" name="图片 6">
            <a:extLst>
              <a:ext uri="{FF2B5EF4-FFF2-40B4-BE49-F238E27FC236}">
                <a16:creationId xmlns:a16="http://schemas.microsoft.com/office/drawing/2014/main" id="{EA6276AB-2405-756A-BA8E-EFC74BE564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39" y="1332017"/>
            <a:ext cx="7389968" cy="5084983"/>
          </a:xfrm>
          <a:prstGeom prst="rect">
            <a:avLst/>
          </a:prstGeom>
        </p:spPr>
      </p:pic>
      <p:sp>
        <p:nvSpPr>
          <p:cNvPr id="3" name="文本框 2">
            <a:extLst>
              <a:ext uri="{FF2B5EF4-FFF2-40B4-BE49-F238E27FC236}">
                <a16:creationId xmlns:a16="http://schemas.microsoft.com/office/drawing/2014/main" id="{A1EB68D0-66B1-9241-6353-DFFF0C7DAB45}"/>
              </a:ext>
            </a:extLst>
          </p:cNvPr>
          <p:cNvSpPr txBox="1"/>
          <p:nvPr/>
        </p:nvSpPr>
        <p:spPr>
          <a:xfrm>
            <a:off x="180334" y="6417000"/>
            <a:ext cx="8783331" cy="523220"/>
          </a:xfrm>
          <a:prstGeom prst="rect">
            <a:avLst/>
          </a:prstGeom>
          <a:noFill/>
        </p:spPr>
        <p:txBody>
          <a:bodyPr wrap="square" rtlCol="0">
            <a:spAutoFit/>
          </a:bodyPr>
          <a:lstStyle/>
          <a:p>
            <a:r>
              <a:rPr kumimoji="1" lang="zh-CN" altLang="en-US" sz="1400" dirty="0">
                <a:latin typeface="KaiTi" panose="02010609060101010101" pitchFamily="49" charset="-122"/>
                <a:ea typeface="KaiTi" panose="02010609060101010101" pitchFamily="49" charset="-122"/>
              </a:rPr>
              <a:t>备注说明：具体换算以及相应的费用以实际报名时对应的价格及汇率为准，会有相应的调整，学校目前不支持飞汇、信用卡汇款。</a:t>
            </a:r>
          </a:p>
        </p:txBody>
      </p:sp>
    </p:spTree>
    <p:extLst>
      <p:ext uri="{BB962C8B-B14F-4D97-AF65-F5344CB8AC3E}">
        <p14:creationId xmlns:p14="http://schemas.microsoft.com/office/powerpoint/2010/main" val="2434179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7515" y="1666755"/>
            <a:ext cx="5959966" cy="3416320"/>
          </a:xfrm>
          <a:prstGeom prst="rect">
            <a:avLst/>
          </a:prstGeom>
          <a:noFill/>
        </p:spPr>
        <p:txBody>
          <a:bodyPr wrap="none" rtlCol="0">
            <a:spAutoFit/>
          </a:bodyPr>
          <a:lstStyle/>
          <a:p>
            <a:pPr algn="ctr"/>
            <a:r>
              <a:rPr lang="en-US" altLang="zh-CN" sz="7200" b="1" dirty="0">
                <a:solidFill>
                  <a:srgbClr val="C00000"/>
                </a:solidFill>
                <a:latin typeface="微软雅黑" panose="020B0503020204020204" pitchFamily="34" charset="-122"/>
                <a:ea typeface="微软雅黑" panose="020B0503020204020204" pitchFamily="34" charset="-122"/>
              </a:rPr>
              <a:t>THE END</a:t>
            </a:r>
          </a:p>
          <a:p>
            <a:pPr algn="ctr"/>
            <a:endParaRPr lang="en-US" altLang="zh-CN" sz="7200" b="1" dirty="0">
              <a:solidFill>
                <a:srgbClr val="C00000"/>
              </a:solidFill>
              <a:latin typeface="微软雅黑" panose="020B0503020204020204" pitchFamily="34" charset="-122"/>
              <a:ea typeface="微软雅黑" panose="020B0503020204020204" pitchFamily="34" charset="-122"/>
            </a:endParaRPr>
          </a:p>
          <a:p>
            <a:pPr algn="ctr"/>
            <a:r>
              <a:rPr lang="en-US" altLang="zh-CN" sz="7200" b="1" dirty="0">
                <a:solidFill>
                  <a:srgbClr val="C00000"/>
                </a:solidFill>
                <a:latin typeface="微软雅黑" panose="020B0503020204020204" pitchFamily="34" charset="-122"/>
                <a:ea typeface="微软雅黑" panose="020B0503020204020204" pitchFamily="34" charset="-122"/>
              </a:rPr>
              <a:t>THANK YOU</a:t>
            </a:r>
            <a:endParaRPr lang="zh-CN" altLang="en-US" sz="72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16969" y="229680"/>
            <a:ext cx="5153975" cy="369332"/>
          </a:xfrm>
          <a:prstGeom prst="rect">
            <a:avLst/>
          </a:prstGeom>
          <a:noFill/>
        </p:spPr>
        <p:txBody>
          <a:bodyPr wrap="none" rtlCol="0">
            <a:spAutoFit/>
          </a:bodyPr>
          <a:lstStyle/>
          <a:p>
            <a:pPr algn="ctr"/>
            <a:r>
              <a:rPr lang="en-US" altLang="zh-CN" dirty="0">
                <a:solidFill>
                  <a:srgbClr val="C00000"/>
                </a:solidFill>
                <a:latin typeface="微软雅黑" panose="020B0503020204020204" pitchFamily="34" charset="-122"/>
                <a:ea typeface="微软雅黑" panose="020B0503020204020204" pitchFamily="34" charset="-122"/>
              </a:rPr>
              <a:t>UKM</a:t>
            </a:r>
            <a:r>
              <a:rPr lang="zh-CN" altLang="en-US" dirty="0">
                <a:solidFill>
                  <a:srgbClr val="C00000"/>
                </a:solidFill>
                <a:latin typeface="微软雅黑" panose="020B0503020204020204" pitchFamily="34" charset="-122"/>
                <a:ea typeface="微软雅黑" panose="020B0503020204020204" pitchFamily="34" charset="-122"/>
              </a:rPr>
              <a:t>位于吉隆坡东南方向距离</a:t>
            </a:r>
            <a:r>
              <a:rPr lang="en-US" altLang="zh-CN" dirty="0">
                <a:solidFill>
                  <a:srgbClr val="C00000"/>
                </a:solidFill>
                <a:latin typeface="微软雅黑" panose="020B0503020204020204" pitchFamily="34" charset="-122"/>
                <a:ea typeface="微软雅黑" panose="020B0503020204020204" pitchFamily="34" charset="-122"/>
              </a:rPr>
              <a:t>35</a:t>
            </a:r>
            <a:r>
              <a:rPr lang="zh-CN" altLang="en-US" dirty="0">
                <a:solidFill>
                  <a:srgbClr val="C00000"/>
                </a:solidFill>
                <a:latin typeface="微软雅黑" panose="020B0503020204020204" pitchFamily="34" charset="-122"/>
                <a:ea typeface="微软雅黑" panose="020B0503020204020204" pitchFamily="34" charset="-122"/>
              </a:rPr>
              <a:t>公里的万宜新镇</a:t>
            </a:r>
          </a:p>
        </p:txBody>
      </p:sp>
      <p:sp>
        <p:nvSpPr>
          <p:cNvPr id="4" name="文本框 3"/>
          <p:cNvSpPr txBox="1"/>
          <p:nvPr/>
        </p:nvSpPr>
        <p:spPr>
          <a:xfrm>
            <a:off x="925974" y="0"/>
            <a:ext cx="1826141" cy="861774"/>
          </a:xfrm>
          <a:prstGeom prst="rect">
            <a:avLst/>
          </a:prstGeom>
          <a:noFill/>
        </p:spPr>
        <p:txBody>
          <a:bodyPr wrap="none" rtlCol="0">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rPr>
              <a:t>地理位置</a:t>
            </a:r>
            <a:br>
              <a:rPr lang="en-US" altLang="zh-CN" sz="3200" b="1" dirty="0">
                <a:solidFill>
                  <a:srgbClr val="C00000"/>
                </a:solidFill>
                <a:latin typeface="微软雅黑" panose="020B0503020204020204" pitchFamily="34" charset="-122"/>
                <a:ea typeface="微软雅黑" panose="020B0503020204020204" pitchFamily="34" charset="-122"/>
              </a:rPr>
            </a:br>
            <a:r>
              <a:rPr lang="en-US" altLang="zh-CN" b="1" dirty="0">
                <a:solidFill>
                  <a:srgbClr val="C00000"/>
                </a:solidFill>
                <a:latin typeface="微软雅黑" panose="020B0503020204020204" pitchFamily="34" charset="-122"/>
                <a:ea typeface="微软雅黑" panose="020B0503020204020204" pitchFamily="34" charset="-122"/>
              </a:rPr>
              <a:t>LOCATION</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925974" y="795781"/>
            <a:ext cx="10197047" cy="60622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209" y="0"/>
            <a:ext cx="9699713" cy="6858000"/>
          </a:xfrm>
          <a:prstGeom prst="rect">
            <a:avLst/>
          </a:prstGeom>
        </p:spPr>
      </p:pic>
      <p:sp>
        <p:nvSpPr>
          <p:cNvPr id="6" name="文本框 5"/>
          <p:cNvSpPr txBox="1"/>
          <p:nvPr/>
        </p:nvSpPr>
        <p:spPr>
          <a:xfrm>
            <a:off x="0" y="115747"/>
            <a:ext cx="4902304" cy="584775"/>
          </a:xfrm>
          <a:prstGeom prst="rect">
            <a:avLst/>
          </a:prstGeom>
          <a:noFill/>
        </p:spPr>
        <p:txBody>
          <a:bodyPr wrap="non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UKM</a:t>
            </a:r>
            <a:r>
              <a:rPr lang="zh-CN" altLang="en-US" sz="3200" b="1" dirty="0">
                <a:solidFill>
                  <a:srgbClr val="C00000"/>
                </a:solidFill>
                <a:latin typeface="微软雅黑" panose="020B0503020204020204" pitchFamily="34" charset="-122"/>
                <a:ea typeface="微软雅黑" panose="020B0503020204020204" pitchFamily="34" charset="-122"/>
              </a:rPr>
              <a:t>万宜新镇主校区图例</a:t>
            </a:r>
          </a:p>
        </p:txBody>
      </p:sp>
      <p:sp>
        <p:nvSpPr>
          <p:cNvPr id="7" name="文本框 6"/>
          <p:cNvSpPr txBox="1"/>
          <p:nvPr/>
        </p:nvSpPr>
        <p:spPr>
          <a:xfrm>
            <a:off x="649691" y="700522"/>
            <a:ext cx="1654620" cy="523220"/>
          </a:xfrm>
          <a:prstGeom prst="rect">
            <a:avLst/>
          </a:prstGeom>
          <a:noFill/>
        </p:spPr>
        <p:txBody>
          <a:bodyPr wrap="none" rtlCol="0">
            <a:spAutoFit/>
          </a:bodyPr>
          <a:lstStyle/>
          <a:p>
            <a:r>
              <a:rPr lang="en-US" altLang="zh-CN" sz="2800" b="1" dirty="0">
                <a:solidFill>
                  <a:srgbClr val="C00000"/>
                </a:solidFill>
                <a:latin typeface="微软雅黑" panose="020B0503020204020204" pitchFamily="34" charset="-122"/>
                <a:ea typeface="微软雅黑" panose="020B0503020204020204" pitchFamily="34" charset="-122"/>
              </a:rPr>
              <a:t>LEGEND</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56659" y="248047"/>
            <a:ext cx="2873544" cy="984885"/>
          </a:xfrm>
          <a:prstGeom prst="rect">
            <a:avLst/>
          </a:prstGeom>
          <a:noFill/>
        </p:spPr>
        <p:txBody>
          <a:bodyPr wrap="none" rtlCol="0" anchor="ctr">
            <a:spAutoFit/>
          </a:bodyPr>
          <a:lstStyle/>
          <a:p>
            <a:pPr algn="ctr" fontAlgn="base"/>
            <a:r>
              <a:rPr lang="zh-CN" altLang="en-US" sz="4000" b="1" dirty="0">
                <a:solidFill>
                  <a:srgbClr val="C00000"/>
                </a:solidFill>
                <a:latin typeface="微软雅黑" panose="020B0503020204020204" pitchFamily="34" charset="-122"/>
                <a:ea typeface="微软雅黑" panose="020B0503020204020204" pitchFamily="34" charset="-122"/>
              </a:rPr>
              <a:t>荣誉与排名</a:t>
            </a:r>
            <a:br>
              <a:rPr lang="en-US" altLang="zh-CN" sz="4000" b="1" dirty="0">
                <a:solidFill>
                  <a:srgbClr val="C00000"/>
                </a:solidFill>
                <a:latin typeface="微软雅黑" panose="020B0503020204020204" pitchFamily="34" charset="-122"/>
                <a:ea typeface="微软雅黑" panose="020B0503020204020204" pitchFamily="34" charset="-122"/>
              </a:rPr>
            </a:br>
            <a:r>
              <a:rPr lang="en-US" altLang="zh-CN" b="1" dirty="0">
                <a:solidFill>
                  <a:srgbClr val="C00000"/>
                </a:solidFill>
                <a:latin typeface="微软雅黑" panose="020B0503020204020204" pitchFamily="34" charset="-122"/>
                <a:ea typeface="微软雅黑" panose="020B0503020204020204" pitchFamily="34" charset="-122"/>
              </a:rPr>
              <a:t>AWARDS &amp; RANKINGS</a:t>
            </a:r>
          </a:p>
        </p:txBody>
      </p:sp>
      <p:sp>
        <p:nvSpPr>
          <p:cNvPr id="5" name="文本框 4"/>
          <p:cNvSpPr txBox="1"/>
          <p:nvPr/>
        </p:nvSpPr>
        <p:spPr>
          <a:xfrm>
            <a:off x="7327431" y="2333958"/>
            <a:ext cx="4352081" cy="2807948"/>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rPr>
              <a:t>2023</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QS</a:t>
            </a:r>
            <a:r>
              <a:rPr lang="zh-CN" altLang="en-US" sz="2000" dirty="0">
                <a:latin typeface="微软雅黑" panose="020B0503020204020204" pitchFamily="34" charset="-122"/>
                <a:ea typeface="微软雅黑" panose="020B0503020204020204" pitchFamily="34" charset="-122"/>
              </a:rPr>
              <a:t>世界大学排名第</a:t>
            </a:r>
            <a:r>
              <a:rPr lang="en-US" altLang="zh-CN" sz="2000" dirty="0">
                <a:latin typeface="微软雅黑" panose="020B0503020204020204" pitchFamily="34" charset="-122"/>
                <a:ea typeface="微软雅黑" panose="020B0503020204020204" pitchFamily="34" charset="-122"/>
              </a:rPr>
              <a:t>129</a:t>
            </a:r>
            <a:r>
              <a:rPr lang="zh-CN" altLang="en-US" sz="2000" dirty="0">
                <a:latin typeface="微软雅黑" panose="020B0503020204020204" pitchFamily="34" charset="-122"/>
                <a:ea typeface="微软雅黑" panose="020B0503020204020204" pitchFamily="34" charset="-122"/>
              </a:rPr>
              <a:t>位</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QS</a:t>
            </a:r>
            <a:r>
              <a:rPr lang="zh-CN" altLang="en-US" sz="2000" dirty="0">
                <a:latin typeface="微软雅黑" panose="020B0503020204020204" pitchFamily="34" charset="-122"/>
                <a:ea typeface="微软雅黑" panose="020B0503020204020204" pitchFamily="34" charset="-122"/>
              </a:rPr>
              <a:t>亚洲大学排名第</a:t>
            </a:r>
            <a:r>
              <a:rPr lang="en-US" altLang="zh-CN" sz="2000" dirty="0">
                <a:latin typeface="微软雅黑" panose="020B0503020204020204" pitchFamily="34" charset="-122"/>
                <a:ea typeface="微软雅黑" panose="020B0503020204020204" pitchFamily="34" charset="-122"/>
              </a:rPr>
              <a:t>33</a:t>
            </a:r>
            <a:r>
              <a:rPr lang="zh-CN" altLang="en-US" sz="2000" dirty="0">
                <a:latin typeface="微软雅黑" panose="020B0503020204020204" pitchFamily="34" charset="-122"/>
                <a:ea typeface="微软雅黑" panose="020B0503020204020204" pitchFamily="34" charset="-122"/>
              </a:rPr>
              <a:t>位</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马来西亚位列</a:t>
            </a:r>
            <a:r>
              <a:rPr lang="en-US" altLang="zh-CN" sz="2000" dirty="0">
                <a:latin typeface="微软雅黑" panose="020B0503020204020204" pitchFamily="34" charset="-122"/>
                <a:ea typeface="微软雅黑" panose="020B0503020204020204" pitchFamily="34" charset="-122"/>
              </a:rPr>
              <a:t>TOP 3</a:t>
            </a:r>
          </a:p>
          <a:p>
            <a:pPr marL="285750" indent="-285750">
              <a:lnSpc>
                <a:spcPct val="15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被</a:t>
            </a:r>
            <a:r>
              <a:rPr lang="en-US" altLang="zh-CN" sz="2000" dirty="0">
                <a:latin typeface="微软雅黑" panose="020B0503020204020204" pitchFamily="34" charset="-122"/>
                <a:ea typeface="微软雅黑" panose="020B0503020204020204" pitchFamily="34" charset="-122"/>
              </a:rPr>
              <a:t>QS</a:t>
            </a:r>
            <a:r>
              <a:rPr lang="zh-CN" altLang="en-US" sz="2000" dirty="0">
                <a:latin typeface="微软雅黑" panose="020B0503020204020204" pitchFamily="34" charset="-122"/>
                <a:ea typeface="微软雅黑" panose="020B0503020204020204" pitchFamily="34" charset="-122"/>
              </a:rPr>
              <a:t>评为五星级大学</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年泰晤士报世界大学排名亚洲排名位列</a:t>
            </a:r>
            <a:r>
              <a:rPr lang="en-US" altLang="zh-CN" sz="2000" dirty="0">
                <a:latin typeface="微软雅黑" panose="020B0503020204020204" pitchFamily="34" charset="-122"/>
                <a:ea typeface="微软雅黑" panose="020B0503020204020204" pitchFamily="34" charset="-122"/>
              </a:rPr>
              <a:t>138</a:t>
            </a:r>
            <a:r>
              <a:rPr lang="zh-CN" altLang="en-US" sz="2000" dirty="0">
                <a:latin typeface="微软雅黑" panose="020B0503020204020204" pitchFamily="34" charset="-122"/>
                <a:ea typeface="微软雅黑" panose="020B0503020204020204" pitchFamily="34" charset="-122"/>
              </a:rPr>
              <a:t>名</a:t>
            </a:r>
            <a:endParaRPr lang="en-US" altLang="zh-CN" sz="200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0000" y="6120000"/>
            <a:ext cx="1211666" cy="5940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606" y="2066918"/>
            <a:ext cx="6727534" cy="35485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01671" y="197853"/>
            <a:ext cx="5188663" cy="1354217"/>
          </a:xfrm>
          <a:prstGeom prst="rect">
            <a:avLst/>
          </a:prstGeom>
          <a:noFill/>
        </p:spPr>
        <p:txBody>
          <a:bodyPr wrap="none" rtlCol="0" anchor="ctr">
            <a:spAutoFit/>
          </a:bodyPr>
          <a:lstStyle/>
          <a:p>
            <a:pPr algn="ctr" fontAlgn="base"/>
            <a:r>
              <a:rPr lang="zh-CN" altLang="en-US" sz="4000" b="1" dirty="0">
                <a:solidFill>
                  <a:srgbClr val="C00000"/>
                </a:solidFill>
                <a:latin typeface="微软雅黑" panose="020B0503020204020204" pitchFamily="34" charset="-122"/>
                <a:ea typeface="微软雅黑" panose="020B0503020204020204" pitchFamily="34" charset="-122"/>
              </a:rPr>
              <a:t>对标国内院校</a:t>
            </a:r>
            <a:endParaRPr lang="en-US" altLang="zh-CN" sz="4000" b="1" dirty="0">
              <a:solidFill>
                <a:srgbClr val="C00000"/>
              </a:solidFill>
              <a:latin typeface="微软雅黑" panose="020B0503020204020204" pitchFamily="34" charset="-122"/>
              <a:ea typeface="微软雅黑" panose="020B0503020204020204" pitchFamily="34" charset="-122"/>
            </a:endParaRPr>
          </a:p>
          <a:p>
            <a:pPr algn="ctr" fontAlgn="base"/>
            <a:r>
              <a:rPr lang="en-US" altLang="zh-CN" b="1" dirty="0">
                <a:solidFill>
                  <a:srgbClr val="C00000"/>
                </a:solidFill>
                <a:latin typeface="微软雅黑" panose="020B0503020204020204" pitchFamily="34" charset="-122"/>
                <a:ea typeface="微软雅黑" panose="020B0503020204020204" pitchFamily="34" charset="-122"/>
              </a:rPr>
              <a:t>COMPARING WITH CHINESE UNIVERSITIES</a:t>
            </a:r>
            <a:br>
              <a:rPr lang="en-US" altLang="zh-CN" sz="4000" b="1" dirty="0">
                <a:solidFill>
                  <a:srgbClr val="C00000"/>
                </a:solidFill>
                <a:latin typeface="微软雅黑" panose="020B0503020204020204" pitchFamily="34" charset="-122"/>
                <a:ea typeface="微软雅黑" panose="020B0503020204020204" pitchFamily="34" charset="-122"/>
              </a:rPr>
            </a:br>
            <a:endParaRPr lang="en-US" altLang="zh-CN" sz="2400" dirty="0">
              <a:solidFill>
                <a:srgbClr val="C00000"/>
              </a:solidFill>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0000" y="6120000"/>
            <a:ext cx="1211666" cy="594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77" y="2517434"/>
            <a:ext cx="5558885" cy="340049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716" y="2566753"/>
            <a:ext cx="4474525" cy="3402118"/>
          </a:xfrm>
          <a:prstGeom prst="rect">
            <a:avLst/>
          </a:prstGeom>
        </p:spPr>
      </p:pic>
      <p:sp>
        <p:nvSpPr>
          <p:cNvPr id="9" name="文本框 8"/>
          <p:cNvSpPr txBox="1"/>
          <p:nvPr/>
        </p:nvSpPr>
        <p:spPr>
          <a:xfrm>
            <a:off x="2372061" y="1866451"/>
            <a:ext cx="2092722" cy="461665"/>
          </a:xfrm>
          <a:prstGeom prst="rect">
            <a:avLst/>
          </a:prstGeom>
          <a:noFill/>
        </p:spPr>
        <p:txBody>
          <a:bodyPr wrap="square" rtlCol="0">
            <a:spAutoFit/>
          </a:bodyPr>
          <a:lstStyle/>
          <a:p>
            <a:r>
              <a:rPr lang="zh-CN" altLang="en-US" sz="2400" b="1" dirty="0"/>
              <a:t>马来西亚高校</a:t>
            </a:r>
          </a:p>
        </p:txBody>
      </p:sp>
      <p:sp>
        <p:nvSpPr>
          <p:cNvPr id="10" name="文本框 9"/>
          <p:cNvSpPr txBox="1"/>
          <p:nvPr/>
        </p:nvSpPr>
        <p:spPr>
          <a:xfrm>
            <a:off x="8211102" y="1946073"/>
            <a:ext cx="1562220" cy="461665"/>
          </a:xfrm>
          <a:prstGeom prst="rect">
            <a:avLst/>
          </a:prstGeom>
          <a:noFill/>
        </p:spPr>
        <p:txBody>
          <a:bodyPr wrap="square" rtlCol="0">
            <a:spAutoFit/>
          </a:bodyPr>
          <a:lstStyle/>
          <a:p>
            <a:r>
              <a:rPr lang="zh-CN" altLang="en-US" sz="2400" b="1" dirty="0"/>
              <a:t>中国高校</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752017" y="694382"/>
            <a:ext cx="2546659" cy="1015663"/>
          </a:xfrm>
          <a:prstGeom prst="rect">
            <a:avLst/>
          </a:prstGeom>
          <a:noFill/>
        </p:spPr>
        <p:txBody>
          <a:bodyPr wrap="none" rtlCol="0">
            <a:spAutoFit/>
          </a:bodyPr>
          <a:lstStyle/>
          <a:p>
            <a:r>
              <a:rPr lang="en-US" altLang="zh-CN" sz="4000" b="1" dirty="0">
                <a:solidFill>
                  <a:srgbClr val="C00000"/>
                </a:solidFill>
                <a:latin typeface="微软雅黑" panose="020B0503020204020204" pitchFamily="34" charset="-122"/>
                <a:ea typeface="微软雅黑" panose="020B0503020204020204" pitchFamily="34" charset="-122"/>
              </a:rPr>
              <a:t>MQA</a:t>
            </a:r>
            <a:r>
              <a:rPr lang="zh-CN" altLang="en-US" sz="4000" b="1" dirty="0">
                <a:solidFill>
                  <a:srgbClr val="C00000"/>
                </a:solidFill>
                <a:latin typeface="微软雅黑" panose="020B0503020204020204" pitchFamily="34" charset="-122"/>
                <a:ea typeface="微软雅黑" panose="020B0503020204020204" pitchFamily="34" charset="-122"/>
              </a:rPr>
              <a:t>认证</a:t>
            </a:r>
            <a:endParaRPr lang="en-US" altLang="zh-CN" sz="4000" b="1" dirty="0">
              <a:solidFill>
                <a:srgbClr val="C00000"/>
              </a:solidFill>
              <a:latin typeface="微软雅黑" panose="020B0503020204020204" pitchFamily="34" charset="-122"/>
              <a:ea typeface="微软雅黑" panose="020B0503020204020204" pitchFamily="34" charset="-122"/>
            </a:endParaRPr>
          </a:p>
          <a:p>
            <a:pPr algn="ctr"/>
            <a:r>
              <a:rPr lang="en-US" altLang="zh-CN" b="1" dirty="0">
                <a:solidFill>
                  <a:srgbClr val="C00000"/>
                </a:solidFill>
                <a:latin typeface="微软雅黑" panose="020B0503020204020204" pitchFamily="34" charset="-122"/>
                <a:ea typeface="微软雅黑" panose="020B0503020204020204" pitchFamily="34" charset="-122"/>
              </a:rPr>
              <a:t>MQA CERTIFICATE</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570132" y="2400951"/>
            <a:ext cx="4902028" cy="1422954"/>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该硕士课程具备马来西亚学术鉴定局（</a:t>
            </a:r>
            <a:r>
              <a:rPr lang="en-US" altLang="zh-CN" sz="2000" dirty="0">
                <a:latin typeface="微软雅黑" panose="020B0503020204020204" pitchFamily="34" charset="-122"/>
                <a:ea typeface="微软雅黑" panose="020B0503020204020204" pitchFamily="34" charset="-122"/>
              </a:rPr>
              <a:t>The Malaysian Qualifications Agency,</a:t>
            </a:r>
            <a:r>
              <a:rPr lang="zh-CN" altLang="en-US" sz="2000" dirty="0">
                <a:latin typeface="微软雅黑" panose="020B0503020204020204" pitchFamily="34" charset="-122"/>
                <a:ea typeface="微软雅黑" panose="020B0503020204020204" pitchFamily="34" charset="-122"/>
              </a:rPr>
              <a:t>简称</a:t>
            </a:r>
            <a:r>
              <a:rPr lang="en-US" altLang="zh-CN" sz="2000" dirty="0">
                <a:latin typeface="微软雅黑" panose="020B0503020204020204" pitchFamily="34" charset="-122"/>
                <a:ea typeface="微软雅黑" panose="020B0503020204020204" pitchFamily="34" charset="-122"/>
              </a:rPr>
              <a:t>MQA</a:t>
            </a:r>
            <a:r>
              <a:rPr lang="zh-CN" altLang="en-US" sz="2000" dirty="0">
                <a:latin typeface="微软雅黑" panose="020B0503020204020204" pitchFamily="34" charset="-122"/>
                <a:ea typeface="微软雅黑" panose="020B0503020204020204" pitchFamily="34" charset="-122"/>
              </a:rPr>
              <a:t>）的认证。</a:t>
            </a:r>
            <a:endParaRPr lang="en-US" altLang="zh-CN" sz="20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6570132" y="4195547"/>
            <a:ext cx="4902028" cy="1884618"/>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马来西亚各个高校所开设的课程需要经过教育部和</a:t>
            </a:r>
            <a:r>
              <a:rPr lang="en-US" altLang="zh-CN" sz="2000" dirty="0">
                <a:latin typeface="微软雅黑" panose="020B0503020204020204" pitchFamily="34" charset="-122"/>
                <a:ea typeface="微软雅黑" panose="020B0503020204020204" pitchFamily="34" charset="-122"/>
              </a:rPr>
              <a:t>MQA</a:t>
            </a:r>
            <a:r>
              <a:rPr lang="zh-CN" altLang="en-US" sz="2000" dirty="0">
                <a:latin typeface="微软雅黑" panose="020B0503020204020204" pitchFamily="34" charset="-122"/>
                <a:ea typeface="微软雅黑" panose="020B0503020204020204" pitchFamily="34" charset="-122"/>
              </a:rPr>
              <a:t>的双重核准才能顺利开办。此外，</a:t>
            </a:r>
            <a:r>
              <a:rPr lang="en-US" altLang="zh-CN" sz="2000" dirty="0">
                <a:latin typeface="微软雅黑" panose="020B0503020204020204" pitchFamily="34" charset="-122"/>
                <a:ea typeface="微软雅黑" panose="020B0503020204020204" pitchFamily="34" charset="-122"/>
              </a:rPr>
              <a:t>MQA</a:t>
            </a:r>
            <a:r>
              <a:rPr lang="zh-CN" altLang="en-US" sz="2000" dirty="0">
                <a:latin typeface="微软雅黑" panose="020B0503020204020204" pitchFamily="34" charset="-122"/>
                <a:ea typeface="微软雅黑" panose="020B0503020204020204" pitchFamily="34" charset="-122"/>
              </a:rPr>
              <a:t>还负责对课程的质量进行监督审查。</a:t>
            </a: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0000" y="6120000"/>
            <a:ext cx="1211666" cy="5940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213" y="0"/>
            <a:ext cx="4845772"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59615" y="271988"/>
            <a:ext cx="2749471" cy="1015663"/>
          </a:xfrm>
          <a:prstGeom prst="rect">
            <a:avLst/>
          </a:prstGeom>
          <a:noFill/>
        </p:spPr>
        <p:txBody>
          <a:bodyPr wrap="none" rtlCol="0">
            <a:spAutoFit/>
          </a:bodyPr>
          <a:lstStyle/>
          <a:p>
            <a:pPr algn="ctr"/>
            <a:r>
              <a:rPr lang="zh-CN" altLang="en-US" sz="4000" b="1" dirty="0">
                <a:solidFill>
                  <a:srgbClr val="C00000"/>
                </a:solidFill>
                <a:latin typeface="微软雅黑" panose="020B0503020204020204" pitchFamily="34" charset="-122"/>
                <a:ea typeface="微软雅黑" panose="020B0503020204020204" pitchFamily="34" charset="-122"/>
              </a:rPr>
              <a:t>教育部认证</a:t>
            </a:r>
            <a:endParaRPr lang="en-US" altLang="zh-CN" sz="4000" b="1" dirty="0">
              <a:solidFill>
                <a:srgbClr val="C00000"/>
              </a:solidFill>
              <a:latin typeface="微软雅黑" panose="020B0503020204020204" pitchFamily="34" charset="-122"/>
              <a:ea typeface="微软雅黑" panose="020B0503020204020204" pitchFamily="34" charset="-122"/>
            </a:endParaRPr>
          </a:p>
          <a:p>
            <a:pPr algn="ctr"/>
            <a:r>
              <a:rPr lang="en-US" altLang="zh-CN" sz="2000" b="1" dirty="0">
                <a:solidFill>
                  <a:srgbClr val="C00000"/>
                </a:solidFill>
                <a:latin typeface="微软雅黑" panose="020B0503020204020204" pitchFamily="34" charset="-122"/>
                <a:ea typeface="微软雅黑" panose="020B0503020204020204" pitchFamily="34" charset="-122"/>
              </a:rPr>
              <a:t>MOE CERTIFICATE</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959614" y="1342927"/>
            <a:ext cx="3011187" cy="5116272"/>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马来西亚国立大学</a:t>
            </a:r>
            <a:r>
              <a:rPr lang="en-US" altLang="zh-CN" sz="2000" dirty="0">
                <a:latin typeface="微软雅黑" panose="020B0503020204020204" pitchFamily="34" charset="-122"/>
                <a:ea typeface="微软雅黑" panose="020B0503020204020204" pitchFamily="34" charset="-122"/>
              </a:rPr>
              <a:t>(UKM)</a:t>
            </a:r>
            <a:r>
              <a:rPr lang="zh-CN" altLang="en-US" sz="2000" dirty="0">
                <a:latin typeface="微软雅黑" panose="020B0503020204020204" pitchFamily="34" charset="-122"/>
                <a:ea typeface="微软雅黑" panose="020B0503020204020204" pitchFamily="34" charset="-122"/>
              </a:rPr>
              <a:t>是受到中国教育部</a:t>
            </a:r>
            <a:r>
              <a:rPr lang="en-US" altLang="zh-CN" sz="2000" dirty="0">
                <a:latin typeface="微软雅黑" panose="020B0503020204020204" pitchFamily="34" charset="-122"/>
                <a:ea typeface="微软雅黑" panose="020B0503020204020204" pitchFamily="34" charset="-122"/>
              </a:rPr>
              <a:t>(Ministry Of Education of the People’s Republic of China</a:t>
            </a:r>
            <a:r>
              <a:rPr lang="zh-CN" altLang="en-US" sz="2000" dirty="0">
                <a:latin typeface="微软雅黑" panose="020B0503020204020204" pitchFamily="34" charset="-122"/>
                <a:ea typeface="微软雅黑" panose="020B0503020204020204" pitchFamily="34" charset="-122"/>
              </a:rPr>
              <a:t>，简称</a:t>
            </a:r>
            <a:r>
              <a:rPr lang="en-US" altLang="zh-CN" sz="2000" dirty="0">
                <a:latin typeface="微软雅黑" panose="020B0503020204020204" pitchFamily="34" charset="-122"/>
                <a:ea typeface="微软雅黑" panose="020B0503020204020204" pitchFamily="34" charset="-122"/>
              </a:rPr>
              <a:t>MOE)</a:t>
            </a:r>
            <a:r>
              <a:rPr lang="zh-CN" altLang="en-US" sz="2000" dirty="0">
                <a:latin typeface="微软雅黑" panose="020B0503020204020204" pitchFamily="34" charset="-122"/>
                <a:ea typeface="微软雅黑" panose="020B0503020204020204" pitchFamily="34" charset="-122"/>
              </a:rPr>
              <a:t>所认可的马来西亚公立高校，学历可以被教育部中国留学服务中心</a:t>
            </a:r>
            <a:r>
              <a:rPr lang="en-US" altLang="zh-CN" sz="2000" dirty="0">
                <a:latin typeface="微软雅黑" panose="020B0503020204020204" pitchFamily="34" charset="-122"/>
                <a:ea typeface="微软雅黑" panose="020B0503020204020204" pitchFamily="34" charset="-122"/>
              </a:rPr>
              <a:t>(Chinese Service Center for Scholarly Exchange)</a:t>
            </a:r>
            <a:r>
              <a:rPr lang="zh-CN" altLang="en-US" sz="2000" dirty="0">
                <a:latin typeface="微软雅黑" panose="020B0503020204020204" pitchFamily="34" charset="-122"/>
                <a:ea typeface="微软雅黑" panose="020B0503020204020204" pitchFamily="34" charset="-122"/>
              </a:rPr>
              <a:t>认证。</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0000" y="6120000"/>
            <a:ext cx="1211666" cy="594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692014"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descr="商业 (4)"/>
          <p:cNvPicPr>
            <a:picLocks noChangeAspect="1"/>
          </p:cNvPicPr>
          <p:nvPr/>
        </p:nvPicPr>
        <p:blipFill>
          <a:blip r:embed="rId3"/>
          <a:stretch>
            <a:fillRect/>
          </a:stretch>
        </p:blipFill>
        <p:spPr>
          <a:xfrm>
            <a:off x="0" y="1544320"/>
            <a:ext cx="12192000" cy="5313680"/>
          </a:xfrm>
          <a:prstGeom prst="rect">
            <a:avLst/>
          </a:prstGeom>
        </p:spPr>
      </p:pic>
      <p:sp>
        <p:nvSpPr>
          <p:cNvPr id="2" name="文本框 1"/>
          <p:cNvSpPr txBox="1"/>
          <p:nvPr/>
        </p:nvSpPr>
        <p:spPr>
          <a:xfrm>
            <a:off x="211455" y="426085"/>
            <a:ext cx="5768340" cy="983615"/>
          </a:xfrm>
          <a:prstGeom prst="rect">
            <a:avLst/>
          </a:prstGeom>
          <a:noFill/>
        </p:spPr>
        <p:txBody>
          <a:bodyPr wrap="square" rtlCol="0">
            <a:spAutoFit/>
          </a:bodyPr>
          <a:lstStyle/>
          <a:p>
            <a:r>
              <a:rPr lang="zh-CN" altLang="en-US" sz="4000" b="1" dirty="0">
                <a:solidFill>
                  <a:srgbClr val="C00000"/>
                </a:solidFill>
                <a:latin typeface="微软雅黑" panose="020B0503020204020204" pitchFamily="34" charset="-122"/>
                <a:ea typeface="微软雅黑" panose="020B0503020204020204" pitchFamily="34" charset="-122"/>
                <a:cs typeface="华文楷体" panose="02010600040101010101" charset="-122"/>
              </a:rPr>
              <a:t>商学院研究生院</a:t>
            </a:r>
          </a:p>
          <a:p>
            <a:r>
              <a:rPr lang="en-US" altLang="zh-CN" b="1" dirty="0">
                <a:solidFill>
                  <a:srgbClr val="C00000"/>
                </a:solidFill>
                <a:latin typeface="微软雅黑" panose="020B0503020204020204" pitchFamily="34" charset="-122"/>
                <a:ea typeface="微软雅黑" panose="020B0503020204020204" pitchFamily="34" charset="-122"/>
                <a:cs typeface="华文楷体" panose="02010600040101010101" charset="-122"/>
              </a:rPr>
              <a:t>GRADUATE SCHOOL OF BUSINESS</a:t>
            </a:r>
            <a:r>
              <a:rPr lang="zh-CN" altLang="en-US" b="1" dirty="0">
                <a:solidFill>
                  <a:srgbClr val="C00000"/>
                </a:solidFill>
                <a:latin typeface="微软雅黑" panose="020B0503020204020204" pitchFamily="34" charset="-122"/>
                <a:ea typeface="微软雅黑" panose="020B0503020204020204" pitchFamily="34" charset="-122"/>
                <a:cs typeface="华文楷体" panose="02010600040101010101" charset="-122"/>
              </a:rPr>
              <a:t> </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11455" y="3742690"/>
            <a:ext cx="5884545" cy="2399665"/>
          </a:xfrm>
          <a:prstGeom prst="rect">
            <a:avLst/>
          </a:prstGeom>
          <a:noFill/>
        </p:spPr>
        <p:txBody>
          <a:bodyPr wrap="square" rtlCol="0">
            <a:spAutoFit/>
          </a:bodyPr>
          <a:lstStyle/>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sym typeface="+mn-ea"/>
              </a:rPr>
              <a:t>UKM—GSB商学院成立于1972年，</a:t>
            </a:r>
            <a:r>
              <a:rPr lang="zh-CN" sz="2000" dirty="0">
                <a:solidFill>
                  <a:schemeClr val="bg1"/>
                </a:solidFill>
                <a:latin typeface="微软雅黑" panose="020B0503020204020204" pitchFamily="34" charset="-122"/>
                <a:ea typeface="微软雅黑" panose="020B0503020204020204" pitchFamily="34" charset="-122"/>
                <a:sym typeface="+mn-ea"/>
              </a:rPr>
              <a:t>致力于</a:t>
            </a:r>
            <a:r>
              <a:rPr lang="zh-CN" altLang="en-US" sz="2000" dirty="0">
                <a:solidFill>
                  <a:schemeClr val="bg1"/>
                </a:solidFill>
                <a:latin typeface="微软雅黑" panose="020B0503020204020204" pitchFamily="34" charset="-122"/>
                <a:ea typeface="微软雅黑" panose="020B0503020204020204" pitchFamily="34" charset="-122"/>
                <a:sym typeface="+mn-ea"/>
              </a:rPr>
              <a:t>成为全球认可的商学院，多年积累的管理理念和企业解决方案，通过商科课程培养学生的关键技能和能力，使学生们有机会接触到全球商科领域，开启自己的职业之路，最终成为商业领域的优秀人才。</a:t>
            </a:r>
          </a:p>
        </p:txBody>
      </p:sp>
      <p:sp>
        <p:nvSpPr>
          <p:cNvPr id="6" name="文本框 5" descr="7b0a2020202022776f7264617274223a20227b5c2269645c223a32303430393637382c5c227469645c223a31333438307d220a7d0a"/>
          <p:cNvSpPr txBox="1"/>
          <p:nvPr>
            <p:custDataLst>
              <p:tags r:id="rId1"/>
            </p:custDataLst>
          </p:nvPr>
        </p:nvSpPr>
        <p:spPr>
          <a:xfrm>
            <a:off x="211455" y="1814195"/>
            <a:ext cx="5556250" cy="1391920"/>
          </a:xfrm>
          <a:prstGeom prst="rect">
            <a:avLst/>
          </a:prstGeom>
          <a:noFill/>
        </p:spPr>
        <p:txBody>
          <a:bodyPr wrap="square" rtlCol="0">
            <a:noAutofit/>
          </a:bodyPr>
          <a:lstStyle/>
          <a:p>
            <a:pPr>
              <a:lnSpc>
                <a:spcPct val="150000"/>
              </a:lnSpc>
            </a:pPr>
            <a:r>
              <a:rPr lang="en-US" altLang="zh-CN" sz="2800" i="1" dirty="0">
                <a:solidFill>
                  <a:schemeClr val="bg1"/>
                </a:solidFill>
                <a:effectLst>
                  <a:glow rad="33130">
                    <a:srgbClr val="E8051E">
                      <a:alpha val="25000"/>
                    </a:srgbClr>
                  </a:glow>
                </a:effectLst>
                <a:latin typeface="汉仪超级战甲W" charset="0"/>
                <a:ea typeface="微软雅黑" panose="020B0503020204020204" pitchFamily="34" charset="-122"/>
                <a:cs typeface="汉仪超级战甲W" charset="0"/>
                <a:sym typeface="+mn-ea"/>
              </a:rPr>
              <a:t>“ </a:t>
            </a:r>
            <a:r>
              <a:rPr lang="zh-CN" altLang="en-US" sz="2800" i="1" dirty="0">
                <a:solidFill>
                  <a:schemeClr val="bg1"/>
                </a:solidFill>
                <a:effectLst>
                  <a:glow rad="33130">
                    <a:srgbClr val="E8051E">
                      <a:alpha val="25000"/>
                    </a:srgbClr>
                  </a:glow>
                </a:effectLst>
                <a:latin typeface="汉仪超级战甲W" charset="0"/>
                <a:ea typeface="微软雅黑" panose="020B0503020204020204" pitchFamily="34" charset="-122"/>
                <a:cs typeface="汉仪超级战甲W" charset="0"/>
                <a:sym typeface="+mn-ea"/>
              </a:rPr>
              <a:t>UKM—GSB商学院是亚洲第一个提供全球商科课程的高校</a:t>
            </a:r>
            <a:r>
              <a:rPr lang="en-US" altLang="zh-CN" sz="2800" i="1" dirty="0">
                <a:solidFill>
                  <a:schemeClr val="bg1"/>
                </a:solidFill>
                <a:effectLst>
                  <a:glow rad="33130">
                    <a:srgbClr val="E8051E">
                      <a:alpha val="25000"/>
                    </a:srgbClr>
                  </a:glow>
                </a:effectLst>
                <a:latin typeface="汉仪超级战甲W" charset="0"/>
                <a:ea typeface="微软雅黑" panose="020B0503020204020204" pitchFamily="34" charset="-122"/>
                <a:cs typeface="汉仪超级战甲W" charset="0"/>
                <a:sym typeface="+mn-ea"/>
              </a:rPr>
              <a:t> ” </a:t>
            </a:r>
          </a:p>
        </p:txBody>
      </p:sp>
      <p:pic>
        <p:nvPicPr>
          <p:cNvPr id="12" name="图片 11" descr="GSB logo"/>
          <p:cNvPicPr>
            <a:picLocks noChangeAspect="1"/>
          </p:cNvPicPr>
          <p:nvPr/>
        </p:nvPicPr>
        <p:blipFill>
          <a:blip r:embed="rId4"/>
          <a:stretch>
            <a:fillRect/>
          </a:stretch>
        </p:blipFill>
        <p:spPr>
          <a:xfrm>
            <a:off x="4369435" y="556260"/>
            <a:ext cx="2211070" cy="72136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E1ZGZkYzZlYTk5ODcwZDEzNzgwNDYxNGUxMzQyNDMifQ=="/>
  <p:tag name="KSO_WPP_MARK_KEY" val="52a5258d-8cbd-4a55-9d85-7d36ce51f913"/>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2171</Words>
  <Application>Microsoft Office PowerPoint</Application>
  <PresentationFormat>宽屏</PresentationFormat>
  <Paragraphs>129</Paragraphs>
  <Slides>21</Slides>
  <Notes>13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汉仪超级战甲W</vt:lpstr>
      <vt:lpstr>KaiTi</vt:lpstr>
      <vt:lpstr>微软雅黑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王 婷</cp:lastModifiedBy>
  <cp:revision>145</cp:revision>
  <dcterms:created xsi:type="dcterms:W3CDTF">2022-07-12T05:58:00Z</dcterms:created>
  <dcterms:modified xsi:type="dcterms:W3CDTF">2023-03-23T15:00:10Z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8A48733F36114251908399B92664546D</vt:lpwstr>
  </property>
  <property fmtid="{D5CDD505-2E9C-101B-9397-08002B2CF9AE}" pid="3" name="KSOProductBuildVer">
    <vt:lpwstr>2052-11.1.0.13703</vt:lpwstr>
  </property>
</Properties>
</file>